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0" r:id="rId4"/>
    <p:sldId id="259" r:id="rId5"/>
    <p:sldId id="276" r:id="rId6"/>
    <p:sldId id="265" r:id="rId7"/>
    <p:sldId id="263" r:id="rId8"/>
    <p:sldId id="262" r:id="rId9"/>
    <p:sldId id="273" r:id="rId10"/>
    <p:sldId id="274" r:id="rId11"/>
    <p:sldId id="266" r:id="rId12"/>
    <p:sldId id="268" r:id="rId13"/>
    <p:sldId id="269" r:id="rId14"/>
    <p:sldId id="270" r:id="rId15"/>
    <p:sldId id="271" r:id="rId16"/>
    <p:sldId id="275" r:id="rId17"/>
    <p:sldId id="277" r:id="rId18"/>
    <p:sldId id="278" r:id="rId19"/>
    <p:sldId id="279" r:id="rId20"/>
    <p:sldId id="280" r:id="rId21"/>
    <p:sldId id="281" r:id="rId22"/>
    <p:sldId id="282" r:id="rId23"/>
    <p:sldId id="283" r:id="rId24"/>
    <p:sldId id="284" r:id="rId25"/>
    <p:sldId id="285"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20A8012-7EEA-405E-BF1A-C95E1A2FAAA6}"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0A8012-7EEA-405E-BF1A-C95E1A2FAAA6}"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0A8012-7EEA-405E-BF1A-C95E1A2FAAA6}"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20A8012-7EEA-405E-BF1A-C95E1A2FAAA6}"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20A8012-7EEA-405E-BF1A-C95E1A2FAAA6}" type="datetimeFigureOut">
              <a:rPr lang="tr-TR" smtClean="0"/>
              <a:t>18.09.2024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20A8012-7EEA-405E-BF1A-C95E1A2FAAA6}"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120A8012-7EEA-405E-BF1A-C95E1A2FAAA6}" type="datetimeFigureOut">
              <a:rPr lang="tr-TR" smtClean="0"/>
              <a:t>18.09.2024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20A8012-7EEA-405E-BF1A-C95E1A2FAAA6}" type="datetimeFigureOut">
              <a:rPr lang="tr-TR" smtClean="0"/>
              <a:t>18.09.2024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A8012-7EEA-405E-BF1A-C95E1A2FAAA6}" type="datetimeFigureOut">
              <a:rPr lang="tr-TR" smtClean="0"/>
              <a:t>18.09.2024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F24E73-E7DE-47ED-A32C-7D7F2404A46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20A8012-7EEA-405E-BF1A-C95E1A2FAAA6}" type="datetimeFigureOut">
              <a:rPr lang="tr-TR" smtClean="0"/>
              <a:t>18.09.2024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F24E73-E7DE-47ED-A32C-7D7F2404A465}"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20A8012-7EEA-405E-BF1A-C95E1A2FAAA6}" type="datetimeFigureOut">
              <a:rPr lang="tr-TR" smtClean="0"/>
              <a:t>18.09.2024</a:t>
            </a:fld>
            <a:endParaRPr lang="tr-TR"/>
          </a:p>
        </p:txBody>
      </p:sp>
      <p:sp>
        <p:nvSpPr>
          <p:cNvPr id="9" name="Slide Number Placeholder 8"/>
          <p:cNvSpPr>
            <a:spLocks noGrp="1"/>
          </p:cNvSpPr>
          <p:nvPr>
            <p:ph type="sldNum" sz="quarter" idx="11"/>
          </p:nvPr>
        </p:nvSpPr>
        <p:spPr/>
        <p:txBody>
          <a:bodyPr/>
          <a:lstStyle/>
          <a:p>
            <a:fld id="{81F24E73-E7DE-47ED-A32C-7D7F2404A465}"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1F24E73-E7DE-47ED-A32C-7D7F2404A465}"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20A8012-7EEA-405E-BF1A-C95E1A2FAAA6}" type="datetimeFigureOut">
              <a:rPr lang="tr-TR" smtClean="0"/>
              <a:t>18.09.2024</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ÇOCUKLARDA SINIR KOYMA</a:t>
            </a:r>
            <a:endParaRPr lang="tr-TR" dirty="0"/>
          </a:p>
        </p:txBody>
      </p:sp>
      <p:sp>
        <p:nvSpPr>
          <p:cNvPr id="3" name="Alt Başlık 2"/>
          <p:cNvSpPr>
            <a:spLocks noGrp="1"/>
          </p:cNvSpPr>
          <p:nvPr>
            <p:ph type="subTitle" idx="1"/>
          </p:nvPr>
        </p:nvSpPr>
        <p:spPr/>
        <p:txBody>
          <a:bodyPr>
            <a:normAutofit/>
          </a:bodyPr>
          <a:lstStyle/>
          <a:p>
            <a:r>
              <a:rPr lang="tr-TR" dirty="0" smtClean="0"/>
              <a:t>VELİ SUNUMU</a:t>
            </a:r>
            <a:endParaRPr lang="tr-TR" dirty="0"/>
          </a:p>
        </p:txBody>
      </p:sp>
      <p:pic>
        <p:nvPicPr>
          <p:cNvPr id="2050" name="Picture 2" descr="C:\Users\casper\Desktop\indir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60648"/>
            <a:ext cx="6480720"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273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Sınır Koyarken Etkisi Olmayan Sözel Mesajlar</a:t>
            </a:r>
            <a:endParaRPr lang="tr-TR" dirty="0"/>
          </a:p>
        </p:txBody>
      </p:sp>
      <p:sp>
        <p:nvSpPr>
          <p:cNvPr id="3" name="İçerik Yer Tutucusu 2"/>
          <p:cNvSpPr>
            <a:spLocks noGrp="1"/>
          </p:cNvSpPr>
          <p:nvPr>
            <p:ph idx="1"/>
          </p:nvPr>
        </p:nvSpPr>
        <p:spPr/>
        <p:txBody>
          <a:bodyPr/>
          <a:lstStyle/>
          <a:p>
            <a:r>
              <a:rPr lang="tr-TR" dirty="0"/>
              <a:t>«Banyo zamanı geldi, tamam mı?»</a:t>
            </a:r>
          </a:p>
          <a:p>
            <a:r>
              <a:rPr lang="tr-TR" dirty="0"/>
              <a:t>«Hiç olmazsa bir defa biraz nazik olmayı deneyemez misin?»</a:t>
            </a:r>
          </a:p>
          <a:p>
            <a:r>
              <a:rPr lang="tr-TR" dirty="0"/>
              <a:t>«Bana bir iyilik yapıp, bir kez benimle işbirliği yapmaz mısın?»</a:t>
            </a:r>
          </a:p>
          <a:p>
            <a:r>
              <a:rPr lang="tr-TR" dirty="0"/>
              <a:t>«Telefonda olduğumu görmüyor musun?»</a:t>
            </a:r>
          </a:p>
          <a:p>
            <a:r>
              <a:rPr lang="tr-TR" dirty="0"/>
              <a:t>«Biraz yumuşak bir sesle konuşsan, bebeği uyandıracaksın?»</a:t>
            </a:r>
          </a:p>
          <a:p>
            <a:r>
              <a:rPr lang="tr-TR" dirty="0"/>
              <a:t>«Kendine çekidüzen ver»</a:t>
            </a:r>
          </a:p>
          <a:p>
            <a:r>
              <a:rPr lang="tr-TR" dirty="0"/>
              <a:t>«Hareketlerini beğenmiyorum»</a:t>
            </a:r>
          </a:p>
          <a:p>
            <a:r>
              <a:rPr lang="tr-TR" dirty="0"/>
              <a:t>«Bu kadarı da yeter»</a:t>
            </a:r>
          </a:p>
          <a:p>
            <a:endParaRPr lang="tr-TR" dirty="0"/>
          </a:p>
        </p:txBody>
      </p:sp>
    </p:spTree>
    <p:extLst>
      <p:ext uri="{BB962C8B-B14F-4D97-AF65-F5344CB8AC3E}">
        <p14:creationId xmlns:p14="http://schemas.microsoft.com/office/powerpoint/2010/main" val="26909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Sınırları belirlerken </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altLang="tr-TR" dirty="0"/>
              <a:t>Mesajlarınızı davranışlar üzerine yoğunlaştırın</a:t>
            </a:r>
          </a:p>
          <a:p>
            <a:pPr>
              <a:buFont typeface="Wingdings" panose="05000000000000000000" pitchFamily="2" charset="2"/>
              <a:buChar char="ü"/>
            </a:pPr>
            <a:r>
              <a:rPr lang="tr-TR" altLang="tr-TR" dirty="0"/>
              <a:t>Doğrudan ve belirgin ifadeler kullanın</a:t>
            </a:r>
          </a:p>
          <a:p>
            <a:pPr>
              <a:buFont typeface="Wingdings" panose="05000000000000000000" pitchFamily="2" charset="2"/>
              <a:buChar char="ü"/>
            </a:pPr>
            <a:r>
              <a:rPr lang="tr-TR" altLang="tr-TR" dirty="0"/>
              <a:t>Normal sesinizi kullanın</a:t>
            </a:r>
          </a:p>
          <a:p>
            <a:pPr>
              <a:buFont typeface="Wingdings" panose="05000000000000000000" pitchFamily="2" charset="2"/>
              <a:buChar char="ü"/>
            </a:pPr>
            <a:r>
              <a:rPr lang="tr-TR" altLang="tr-TR" dirty="0"/>
              <a:t>Sonuçları belirleyin</a:t>
            </a:r>
          </a:p>
          <a:p>
            <a:pPr>
              <a:buFont typeface="Wingdings" panose="05000000000000000000" pitchFamily="2" charset="2"/>
              <a:buChar char="ü"/>
            </a:pPr>
            <a:r>
              <a:rPr lang="tr-TR" altLang="tr-TR" dirty="0"/>
              <a:t>Sözlerinizi davranışlarla destekleyin.</a:t>
            </a:r>
          </a:p>
        </p:txBody>
      </p:sp>
    </p:spTree>
    <p:extLst>
      <p:ext uri="{BB962C8B-B14F-4D97-AF65-F5344CB8AC3E}">
        <p14:creationId xmlns:p14="http://schemas.microsoft.com/office/powerpoint/2010/main" val="793308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Nasıl sınır belirleyebiliriz?</a:t>
            </a:r>
            <a:endParaRPr lang="tr-TR" dirty="0"/>
          </a:p>
        </p:txBody>
      </p:sp>
      <p:sp>
        <p:nvSpPr>
          <p:cNvPr id="3" name="İçerik Yer Tutucusu 2"/>
          <p:cNvSpPr>
            <a:spLocks noGrp="1"/>
          </p:cNvSpPr>
          <p:nvPr>
            <p:ph idx="1"/>
          </p:nvPr>
        </p:nvSpPr>
        <p:spPr/>
        <p:txBody>
          <a:bodyPr/>
          <a:lstStyle/>
          <a:p>
            <a:r>
              <a:rPr lang="tr-TR" dirty="0" smtClean="0"/>
              <a:t>Sınır Belirlemede Harekete Geçme </a:t>
            </a:r>
            <a:r>
              <a:rPr lang="tr-TR" dirty="0" err="1" smtClean="0"/>
              <a:t>Modu</a:t>
            </a:r>
            <a:r>
              <a:rPr lang="tr-TR" dirty="0" smtClean="0"/>
              <a:t>:</a:t>
            </a:r>
          </a:p>
          <a:p>
            <a:r>
              <a:rPr lang="tr-TR" dirty="0" smtClean="0"/>
              <a:t>1.Duyguyu kabul edin.</a:t>
            </a:r>
          </a:p>
          <a:p>
            <a:r>
              <a:rPr lang="tr-TR" dirty="0" smtClean="0"/>
              <a:t>2.Sınırı ifade edin.</a:t>
            </a:r>
          </a:p>
          <a:p>
            <a:r>
              <a:rPr lang="tr-TR" dirty="0" smtClean="0"/>
              <a:t>3.Alternatifler Oluşturun</a:t>
            </a:r>
            <a:endParaRPr lang="tr-TR" dirty="0"/>
          </a:p>
        </p:txBody>
      </p:sp>
      <p:pic>
        <p:nvPicPr>
          <p:cNvPr id="4098" name="Picture 2" descr="C:\Users\casper\Desktop\indir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527846"/>
            <a:ext cx="6408712" cy="2539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720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solidFill>
                  <a:srgbClr val="FF0000"/>
                </a:solidFill>
              </a:rPr>
              <a:t>1) Çocuğunuzun duygusunu ya da isteğini kabul edin </a:t>
            </a:r>
            <a:r>
              <a:rPr lang="tr-TR" dirty="0"/>
              <a:t>(sesiniz empati ve anlayış iletmeli). Çocuğunuzun duygusunu ya da isteğini kabul edin:</a:t>
            </a:r>
          </a:p>
          <a:p>
            <a:r>
              <a:rPr lang="tr-TR" dirty="0"/>
              <a:t>"Ali, duvarı boyamanın eğlenceli olacağını düşündüğünü biliyorum..." Çocuk duygularının, isteklerinin ve dileklerinin ebeveyn tarafından geçerli olduğunu ve kabul edildiğini öğrenir. Sadece bu empatiyi duyarak çocuğunuzun duygularını yansıtmanız birçok kez onun duygusunun veya ihtiyacının yoğunluğunu azaltır.</a:t>
            </a:r>
          </a:p>
          <a:p>
            <a:endParaRPr lang="tr-TR" dirty="0"/>
          </a:p>
        </p:txBody>
      </p:sp>
    </p:spTree>
    <p:extLst>
      <p:ext uri="{BB962C8B-B14F-4D97-AF65-F5344CB8AC3E}">
        <p14:creationId xmlns:p14="http://schemas.microsoft.com/office/powerpoint/2010/main" val="1664634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683568" y="2492896"/>
            <a:ext cx="6480720" cy="646331"/>
          </a:xfrm>
          <a:prstGeom prst="rect">
            <a:avLst/>
          </a:prstGeom>
        </p:spPr>
        <p:txBody>
          <a:bodyPr wrap="square">
            <a:spAutoFit/>
          </a:bodyPr>
          <a:lstStyle/>
          <a:p>
            <a:r>
              <a:rPr lang="tr-TR" b="1" dirty="0">
                <a:solidFill>
                  <a:srgbClr val="FF0000"/>
                </a:solidFill>
              </a:rPr>
              <a:t>2) Sınırı ifade edin (belirli ve net olun—ve </a:t>
            </a:r>
            <a:r>
              <a:rPr lang="tr-TR" b="1" dirty="0" smtClean="0">
                <a:solidFill>
                  <a:srgbClr val="FF0000"/>
                </a:solidFill>
              </a:rPr>
              <a:t>kısa  sürsün</a:t>
            </a:r>
            <a:r>
              <a:rPr lang="tr-TR" b="1" dirty="0">
                <a:solidFill>
                  <a:srgbClr val="FF0000"/>
                </a:solidFill>
              </a:rPr>
              <a:t>).</a:t>
            </a:r>
          </a:p>
          <a:p>
            <a:r>
              <a:rPr lang="tr-TR" dirty="0"/>
              <a:t>"Ama duvar boyamak için değildir."</a:t>
            </a:r>
          </a:p>
        </p:txBody>
      </p:sp>
    </p:spTree>
    <p:extLst>
      <p:ext uri="{BB962C8B-B14F-4D97-AF65-F5344CB8AC3E}">
        <p14:creationId xmlns:p14="http://schemas.microsoft.com/office/powerpoint/2010/main" val="2572508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899592" y="1997839"/>
            <a:ext cx="7272808" cy="1754326"/>
          </a:xfrm>
          <a:prstGeom prst="rect">
            <a:avLst/>
          </a:prstGeom>
        </p:spPr>
        <p:txBody>
          <a:bodyPr wrap="square">
            <a:spAutoFit/>
          </a:bodyPr>
          <a:lstStyle/>
          <a:p>
            <a:r>
              <a:rPr lang="tr-TR" b="1" dirty="0">
                <a:solidFill>
                  <a:srgbClr val="FF0000"/>
                </a:solidFill>
              </a:rPr>
              <a:t>3) Kabul edilebilir alternatif seçenekler hedefleyin (çocuğun yaşına bağlı olarak bir ya da daha çok seçenek sağlayabilirsiniz).</a:t>
            </a:r>
          </a:p>
          <a:p>
            <a:r>
              <a:rPr lang="tr-TR" dirty="0"/>
              <a:t>"Boyama yapmak için resim kağıtlarını (resim kağıtlarını işaret ederek) kullanabilirsin." Hedef davranışlar, çocuğa kendini kontrol etme alıştırması yapmak için fırsat tanıyarak, duygularını ya da asıl hareketini ifade edebilmesi için kabul edilebilir bir çıkış yolu sunacaktır.</a:t>
            </a:r>
          </a:p>
        </p:txBody>
      </p:sp>
    </p:spTree>
    <p:extLst>
      <p:ext uri="{BB962C8B-B14F-4D97-AF65-F5344CB8AC3E}">
        <p14:creationId xmlns:p14="http://schemas.microsoft.com/office/powerpoint/2010/main" val="2731939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Sınır –seçenek Sunma Yöntemleri</a:t>
            </a:r>
            <a:endParaRPr lang="tr-TR" dirty="0"/>
          </a:p>
        </p:txBody>
      </p:sp>
      <p:sp>
        <p:nvSpPr>
          <p:cNvPr id="3" name="İçerik Yer Tutucusu 2"/>
          <p:cNvSpPr>
            <a:spLocks noGrp="1"/>
          </p:cNvSpPr>
          <p:nvPr>
            <p:ph idx="1"/>
          </p:nvPr>
        </p:nvSpPr>
        <p:spPr/>
        <p:txBody>
          <a:bodyPr/>
          <a:lstStyle/>
          <a:p>
            <a:pPr marL="0" indent="0"/>
            <a:r>
              <a:rPr lang="tr-TR" b="0" dirty="0">
                <a:solidFill>
                  <a:srgbClr val="34343C"/>
                </a:solidFill>
              </a:rPr>
              <a:t>Tablet oynama süresini aşmaya çalışan bir çocuk</a:t>
            </a:r>
            <a:r>
              <a:rPr lang="tr-TR" dirty="0"/>
              <a:t/>
            </a:r>
            <a:br>
              <a:rPr lang="tr-TR" dirty="0"/>
            </a:br>
            <a:r>
              <a:rPr lang="tr-TR" b="0" dirty="0">
                <a:solidFill>
                  <a:srgbClr val="34343C"/>
                </a:solidFill>
              </a:rPr>
              <a:t>1. Daha çok tablet oynamak istediğini biliyorum, bu hoşuna giderdi.</a:t>
            </a:r>
            <a:r>
              <a:rPr lang="tr-TR" dirty="0"/>
              <a:t/>
            </a:r>
            <a:br>
              <a:rPr lang="tr-TR" dirty="0"/>
            </a:br>
            <a:r>
              <a:rPr lang="tr-TR" b="0" dirty="0">
                <a:solidFill>
                  <a:srgbClr val="34343C"/>
                </a:solidFill>
              </a:rPr>
              <a:t>2. Tablet, bu kadar uzun süre oynamak için değil.</a:t>
            </a:r>
            <a:r>
              <a:rPr lang="tr-TR" dirty="0"/>
              <a:t/>
            </a:r>
            <a:br>
              <a:rPr lang="tr-TR" dirty="0"/>
            </a:br>
            <a:r>
              <a:rPr lang="tr-TR" b="0" dirty="0">
                <a:solidFill>
                  <a:srgbClr val="34343C"/>
                </a:solidFill>
              </a:rPr>
              <a:t>3. Daha fazla tablet oynamakta ısrar etmeyi seçersen yarın tablet oynamamayı seçmiş olursun, ısrar etmemeyi seçersen yarın tablet oynamayı seçmiş olursun.</a:t>
            </a:r>
            <a:endParaRPr lang="tr-TR" dirty="0"/>
          </a:p>
        </p:txBody>
      </p:sp>
    </p:spTree>
    <p:extLst>
      <p:ext uri="{BB962C8B-B14F-4D97-AF65-F5344CB8AC3E}">
        <p14:creationId xmlns:p14="http://schemas.microsoft.com/office/powerpoint/2010/main" val="3428377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ÇOCUKLARDA HAYIR DEME BECERİSİ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smtClean="0"/>
              <a:t>Çocukların sınır koyma becerisini geliştirirken hayır deme becerisine sahip olmaları gerekir.</a:t>
            </a:r>
          </a:p>
          <a:p>
            <a:pPr>
              <a:buFont typeface="Wingdings" panose="05000000000000000000" pitchFamily="2" charset="2"/>
              <a:buChar char="ü"/>
            </a:pPr>
            <a:r>
              <a:rPr lang="tr-TR" dirty="0" smtClean="0"/>
              <a:t>“</a:t>
            </a:r>
            <a:r>
              <a:rPr lang="tr-TR" dirty="0"/>
              <a:t>Hayır diyebilmek” öğrenilen ve öğretilebilen bir sosyal beceridir. </a:t>
            </a:r>
            <a:endParaRPr lang="tr-TR" dirty="0" smtClean="0"/>
          </a:p>
          <a:p>
            <a:pPr>
              <a:buFont typeface="Wingdings" panose="05000000000000000000" pitchFamily="2" charset="2"/>
              <a:buChar char="ü"/>
            </a:pPr>
            <a:r>
              <a:rPr lang="tr-TR" dirty="0"/>
              <a:t>Çocukların hayır demeyi öğrenmesi, kendilerinin de düşünceleri ve duyguları olabileceği fikrinin kişiliklerine olumlu yansımasının yanında, onların tehlikeli durumlar karşısında güvende kalmalarını da sağlamaktadır. </a:t>
            </a:r>
            <a:endParaRPr lang="tr-TR" dirty="0" smtClean="0"/>
          </a:p>
          <a:p>
            <a:pPr marL="114300" indent="0">
              <a:buNone/>
            </a:pPr>
            <a:endParaRPr lang="tr-TR" dirty="0"/>
          </a:p>
          <a:p>
            <a:pPr>
              <a:buFont typeface="Wingdings" panose="05000000000000000000" pitchFamily="2" charset="2"/>
              <a:buChar char="ü"/>
            </a:pPr>
            <a:r>
              <a:rPr lang="tr-TR" dirty="0"/>
              <a:t>Bazı kişiler başkalarının düşüncelerinin kendi düşüncelerinden daha önemli ve değerli olduğu inancındadırlar. Tüm bunlar kişileri ve çocukları hayır demekten alıkoymaktadır. </a:t>
            </a:r>
          </a:p>
        </p:txBody>
      </p:sp>
    </p:spTree>
    <p:extLst>
      <p:ext uri="{BB962C8B-B14F-4D97-AF65-F5344CB8AC3E}">
        <p14:creationId xmlns:p14="http://schemas.microsoft.com/office/powerpoint/2010/main" val="2357553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Çocuklara yeni şeyler öğretmenin en etkili yolu model olmaktır. Bu yüzden ebeveynler ve eğitimciler çocuklara davranışları ile örnek olmalıdırlar. Her teklife evet demeyerek kişilerin hayır deme haklarının olduğu çocuklara gösterilmelidir. Çocuklar kendilerine hayır denmesi durumunu yaşadıkça içselleştirecekler ve gerekli durumlarda </a:t>
            </a:r>
            <a:r>
              <a:rPr lang="tr-TR" dirty="0" err="1"/>
              <a:t>budavranışı</a:t>
            </a:r>
            <a:r>
              <a:rPr lang="tr-TR" dirty="0"/>
              <a:t> sergilemeye başlayacaklardır. </a:t>
            </a:r>
          </a:p>
        </p:txBody>
      </p:sp>
    </p:spTree>
    <p:extLst>
      <p:ext uri="{BB962C8B-B14F-4D97-AF65-F5344CB8AC3E}">
        <p14:creationId xmlns:p14="http://schemas.microsoft.com/office/powerpoint/2010/main" val="1067708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Model olmak kadar önemli olan bir diğer konu ise tutarlı olmaktır. İlk başta hayır denilen durum bir süre sonra evet oluyorsa, çocuklar daima şanslarını denemeye çalışacaktır. Aynı zamanda aileye ya da karşısındaki kişiye karşı ısrarcı tavrını sürdürecektir; çünkü daha önce benzer durumla istediğine ulaşmıştır. Bu yüzden, çocuklara verilen mesajlarda net ve kararlı olmak çok önemlidir. </a:t>
            </a:r>
          </a:p>
        </p:txBody>
      </p:sp>
    </p:spTree>
    <p:extLst>
      <p:ext uri="{BB962C8B-B14F-4D97-AF65-F5344CB8AC3E}">
        <p14:creationId xmlns:p14="http://schemas.microsoft.com/office/powerpoint/2010/main" val="242947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Sınır nedir?</a:t>
            </a:r>
            <a:endParaRPr lang="tr-TR" dirty="0"/>
          </a:p>
        </p:txBody>
      </p:sp>
      <p:sp>
        <p:nvSpPr>
          <p:cNvPr id="3" name="İçerik Yer Tutucusu 2"/>
          <p:cNvSpPr>
            <a:spLocks noGrp="1"/>
          </p:cNvSpPr>
          <p:nvPr>
            <p:ph idx="1"/>
          </p:nvPr>
        </p:nvSpPr>
        <p:spPr/>
        <p:txBody>
          <a:bodyPr/>
          <a:lstStyle/>
          <a:p>
            <a:endParaRPr lang="tr-TR" dirty="0" smtClean="0"/>
          </a:p>
          <a:p>
            <a:r>
              <a:rPr lang="tr-TR" dirty="0" smtClean="0"/>
              <a:t>Kişisel sınır :</a:t>
            </a:r>
            <a:r>
              <a:rPr lang="tr-TR" b="0" dirty="0"/>
              <a:t> bir kişinin kendisini ve kişisel alanını korumak, saygı görmek ve kendine zarar vermeyen davranışlara maruz kalmamak için çizdiği zihinsel, duygusal ve fiziksel bir çizgidir</a:t>
            </a:r>
            <a:endParaRPr lang="tr-TR" dirty="0" smtClean="0"/>
          </a:p>
          <a:p>
            <a:r>
              <a:rPr lang="tr-TR" dirty="0" smtClean="0"/>
              <a:t>Sınır koyma</a:t>
            </a:r>
            <a:r>
              <a:rPr lang="tr-TR" dirty="0"/>
              <a:t> </a:t>
            </a:r>
            <a:r>
              <a:rPr lang="tr-TR" dirty="0" smtClean="0"/>
              <a:t>ise; </a:t>
            </a:r>
            <a:r>
              <a:rPr lang="tr-TR" dirty="0"/>
              <a:t>bireyin kendi varlığını diğerlerininkinden ayırt etmeyi, haklarının nerede başlayıp bittiğini anlamayı sağlar. </a:t>
            </a:r>
          </a:p>
          <a:p>
            <a:endParaRPr lang="tr-TR" dirty="0"/>
          </a:p>
        </p:txBody>
      </p:sp>
      <p:pic>
        <p:nvPicPr>
          <p:cNvPr id="1029" name="Picture 5" descr="C:\Users\casper\Desktop\indi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221088"/>
            <a:ext cx="3816424" cy="154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368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Çocukların sunduğu tekliflere alternatif çözümler bulmak bir başka hayır deme yolu olmakla birlikte çocukların kendilerini değerli hissetmelerini sağlar. Bu sayede, çocuklar istemedikleri durumlarla karşılaştıklarında orta yolu gösteren alternatifler sunarak kendilerini koruma fırsatı bulurlar. </a:t>
            </a:r>
          </a:p>
        </p:txBody>
      </p:sp>
    </p:spTree>
    <p:extLst>
      <p:ext uri="{BB962C8B-B14F-4D97-AF65-F5344CB8AC3E}">
        <p14:creationId xmlns:p14="http://schemas.microsoft.com/office/powerpoint/2010/main" val="2167405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Düşüncelerine önem verildiğini hisseden çocuklar kendi kararlarını verme ve savunma konusunda güçlü temeller üzerinde büyürler. Kendi hakları ve düşünceleri olduğunu bilen çocuklar kendilerine güvenen birer yetişkin olurlar. Bu yüzden, ev ortamında verilen kararlarda çocukların fikirlerini almak, onlara ailenin bir parçası oldukları mesajını ileterek düşüncelerine önem verildiğini hissettirir</a:t>
            </a:r>
          </a:p>
        </p:txBody>
      </p:sp>
    </p:spTree>
    <p:extLst>
      <p:ext uri="{BB962C8B-B14F-4D97-AF65-F5344CB8AC3E}">
        <p14:creationId xmlns:p14="http://schemas.microsoft.com/office/powerpoint/2010/main" val="1539313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Çocuklar sert bir şekilde hayır dediklerinde aldıkları olumsuz tepkiler karşısında hayır demekten korkmaya başlayabilirler. Karşıdaki kişiyi incitebilecek kırıcı kelimeler kullanmadan hayır denilerek sağlıklı bir iletişim kurulabilir. Bireyler, karşıdaki kişiyi suçlamadan ya da yargılamadan kendi duygularından bahsettikleri zaman kırıcı olmayan bir dil kullanarak hayır diyebilirler. Bu yüzden, ben dilini kullanmayı öğrenen çocuklar, hayır derken karşısındaki kişiyi kırmadan kendilerini daha rahat bir şekilde ifade ederler.</a:t>
            </a:r>
          </a:p>
        </p:txBody>
      </p:sp>
    </p:spTree>
    <p:extLst>
      <p:ext uri="{BB962C8B-B14F-4D97-AF65-F5344CB8AC3E}">
        <p14:creationId xmlns:p14="http://schemas.microsoft.com/office/powerpoint/2010/main" val="1155741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Sözel olarak hayır derken beden dilinin de aynı şeyi söylüyor olması konusunda da çocuklar yönlendirilmelidir. Hayır denirken tersi yönde yapılan jest ve mimikler karşı tarafa karışık mesajlar iletir ve söylenenin etkisini azaltır. Bu yüzden çocukların bu konudaki farkındalığı artırılmalıdır. </a:t>
            </a:r>
          </a:p>
        </p:txBody>
      </p:sp>
    </p:spTree>
    <p:extLst>
      <p:ext uri="{BB962C8B-B14F-4D97-AF65-F5344CB8AC3E}">
        <p14:creationId xmlns:p14="http://schemas.microsoft.com/office/powerpoint/2010/main" val="2226913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a:t>Sonuç olarak, yerinde ve zamanında hayır demeyi öğrenen çocukların kendilerine olan güveni artacak; aynı zamanda kendilerinin ve başkalarının fikirlerine saygı duymayı öğreneceklerdir. Ayrıca, karşılaşabilecekleri tehlikelere karşı kendilerini korumayı öğreneceklerdir. Bunları yapabilmeleri için de onları büyüten ebeveynlere ve eğiticilere yukarıda bahsedilen özellikleri sergileyerek model olma ve çocukları bu doğrultuda yönlendirme konusunda büyük görevler düşmektedir.</a:t>
            </a:r>
          </a:p>
        </p:txBody>
      </p:sp>
    </p:spTree>
    <p:extLst>
      <p:ext uri="{BB962C8B-B14F-4D97-AF65-F5344CB8AC3E}">
        <p14:creationId xmlns:p14="http://schemas.microsoft.com/office/powerpoint/2010/main" val="580118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KİTAP ÖNERİSİ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556792"/>
            <a:ext cx="1771650" cy="2571750"/>
          </a:xfrm>
        </p:spPr>
      </p:pic>
      <p:pic>
        <p:nvPicPr>
          <p:cNvPr id="3076" name="Picture 4" descr="C:\Users\casper\Desktop\indir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628800"/>
            <a:ext cx="1714500"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787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Sınırlar neden gereklidir?</a:t>
            </a:r>
            <a:endParaRPr lang="tr-TR" dirty="0"/>
          </a:p>
        </p:txBody>
      </p:sp>
      <p:sp>
        <p:nvSpPr>
          <p:cNvPr id="3" name="İçerik Yer Tutucusu 2"/>
          <p:cNvSpPr>
            <a:spLocks noGrp="1"/>
          </p:cNvSpPr>
          <p:nvPr>
            <p:ph idx="1"/>
          </p:nvPr>
        </p:nvSpPr>
        <p:spPr/>
        <p:txBody>
          <a:bodyPr/>
          <a:lstStyle/>
          <a:p>
            <a:r>
              <a:rPr lang="tr-TR" spc="-5" dirty="0">
                <a:cs typeface="Tahoma"/>
              </a:rPr>
              <a:t>Bütün</a:t>
            </a:r>
            <a:r>
              <a:rPr lang="tr-TR" dirty="0">
                <a:cs typeface="Tahoma"/>
              </a:rPr>
              <a:t> </a:t>
            </a:r>
            <a:r>
              <a:rPr lang="tr-TR" spc="-5" dirty="0">
                <a:cs typeface="Tahoma"/>
              </a:rPr>
              <a:t>çocuklar</a:t>
            </a:r>
            <a:r>
              <a:rPr lang="tr-TR" spc="-15" dirty="0">
                <a:cs typeface="Tahoma"/>
              </a:rPr>
              <a:t> </a:t>
            </a:r>
            <a:r>
              <a:rPr lang="tr-TR" spc="-5" dirty="0">
                <a:cs typeface="Tahoma"/>
              </a:rPr>
              <a:t>yeteneklerini</a:t>
            </a:r>
            <a:r>
              <a:rPr lang="tr-TR" dirty="0">
                <a:cs typeface="Tahoma"/>
              </a:rPr>
              <a:t> </a:t>
            </a:r>
            <a:r>
              <a:rPr lang="tr-TR" spc="-5" dirty="0">
                <a:cs typeface="Tahoma"/>
              </a:rPr>
              <a:t>denemek</a:t>
            </a:r>
            <a:r>
              <a:rPr lang="tr-TR" dirty="0">
                <a:cs typeface="Tahoma"/>
              </a:rPr>
              <a:t> </a:t>
            </a:r>
            <a:r>
              <a:rPr lang="tr-TR" spc="-10" dirty="0">
                <a:cs typeface="Tahoma"/>
              </a:rPr>
              <a:t>ve</a:t>
            </a:r>
            <a:r>
              <a:rPr lang="tr-TR" dirty="0">
                <a:cs typeface="Tahoma"/>
              </a:rPr>
              <a:t> </a:t>
            </a:r>
            <a:r>
              <a:rPr lang="tr-TR" spc="-5" dirty="0">
                <a:cs typeface="Tahoma"/>
              </a:rPr>
              <a:t>geliştirmek,</a:t>
            </a:r>
            <a:r>
              <a:rPr lang="tr-TR" spc="20" dirty="0">
                <a:cs typeface="Tahoma"/>
              </a:rPr>
              <a:t> </a:t>
            </a:r>
            <a:r>
              <a:rPr lang="tr-TR" spc="-5" dirty="0">
                <a:cs typeface="Tahoma"/>
              </a:rPr>
              <a:t>daha</a:t>
            </a:r>
            <a:r>
              <a:rPr lang="tr-TR" spc="15" dirty="0">
                <a:cs typeface="Tahoma"/>
              </a:rPr>
              <a:t> </a:t>
            </a:r>
            <a:r>
              <a:rPr lang="tr-TR" spc="-5" dirty="0">
                <a:cs typeface="Tahoma"/>
              </a:rPr>
              <a:t>sorumlu</a:t>
            </a:r>
            <a:r>
              <a:rPr lang="tr-TR" spc="5" dirty="0">
                <a:cs typeface="Tahoma"/>
              </a:rPr>
              <a:t> </a:t>
            </a:r>
            <a:r>
              <a:rPr lang="tr-TR" spc="-5" dirty="0">
                <a:cs typeface="Tahoma"/>
              </a:rPr>
              <a:t>ve</a:t>
            </a:r>
            <a:r>
              <a:rPr lang="tr-TR" spc="10" dirty="0">
                <a:cs typeface="Tahoma"/>
              </a:rPr>
              <a:t> </a:t>
            </a:r>
            <a:r>
              <a:rPr lang="tr-TR" spc="-5" dirty="0">
                <a:cs typeface="Tahoma"/>
              </a:rPr>
              <a:t>uyumlu</a:t>
            </a:r>
            <a:r>
              <a:rPr lang="tr-TR" spc="10" dirty="0">
                <a:cs typeface="Tahoma"/>
              </a:rPr>
              <a:t> </a:t>
            </a:r>
            <a:r>
              <a:rPr lang="tr-TR" spc="-5" dirty="0">
                <a:cs typeface="Tahoma"/>
              </a:rPr>
              <a:t>bireyler </a:t>
            </a:r>
            <a:r>
              <a:rPr lang="tr-TR" spc="-860" dirty="0">
                <a:cs typeface="Tahoma"/>
              </a:rPr>
              <a:t> </a:t>
            </a:r>
            <a:r>
              <a:rPr lang="tr-TR" spc="-5" dirty="0">
                <a:cs typeface="Tahoma"/>
              </a:rPr>
              <a:t>olmayı</a:t>
            </a:r>
            <a:r>
              <a:rPr lang="tr-TR" spc="10" dirty="0">
                <a:cs typeface="Tahoma"/>
              </a:rPr>
              <a:t> </a:t>
            </a:r>
            <a:r>
              <a:rPr lang="tr-TR" spc="-5" dirty="0">
                <a:cs typeface="Tahoma"/>
              </a:rPr>
              <a:t>öğrenmek</a:t>
            </a:r>
            <a:r>
              <a:rPr lang="tr-TR" spc="10" dirty="0">
                <a:cs typeface="Tahoma"/>
              </a:rPr>
              <a:t> </a:t>
            </a:r>
            <a:r>
              <a:rPr lang="tr-TR" spc="-5" dirty="0">
                <a:cs typeface="Tahoma"/>
              </a:rPr>
              <a:t>için,</a:t>
            </a:r>
            <a:r>
              <a:rPr lang="tr-TR" dirty="0">
                <a:cs typeface="Tahoma"/>
              </a:rPr>
              <a:t> </a:t>
            </a:r>
            <a:r>
              <a:rPr lang="tr-TR" spc="-10" dirty="0">
                <a:cs typeface="Tahoma"/>
              </a:rPr>
              <a:t>hayatları</a:t>
            </a:r>
            <a:r>
              <a:rPr lang="tr-TR" spc="45" dirty="0">
                <a:cs typeface="Tahoma"/>
              </a:rPr>
              <a:t> </a:t>
            </a:r>
            <a:r>
              <a:rPr lang="tr-TR" spc="-5" dirty="0">
                <a:cs typeface="Tahoma"/>
              </a:rPr>
              <a:t>üzerinde</a:t>
            </a:r>
            <a:r>
              <a:rPr lang="tr-TR" spc="10" dirty="0">
                <a:cs typeface="Tahoma"/>
              </a:rPr>
              <a:t> </a:t>
            </a:r>
            <a:r>
              <a:rPr lang="tr-TR" spc="-5" dirty="0">
                <a:cs typeface="Tahoma"/>
              </a:rPr>
              <a:t>bir </a:t>
            </a:r>
            <a:r>
              <a:rPr lang="tr-TR" dirty="0">
                <a:cs typeface="Tahoma"/>
              </a:rPr>
              <a:t> </a:t>
            </a:r>
            <a:r>
              <a:rPr lang="tr-TR" spc="-5" dirty="0">
                <a:cs typeface="Tahoma"/>
              </a:rPr>
              <a:t>miktar</a:t>
            </a:r>
            <a:r>
              <a:rPr lang="tr-TR" spc="15" dirty="0">
                <a:cs typeface="Tahoma"/>
              </a:rPr>
              <a:t> </a:t>
            </a:r>
            <a:r>
              <a:rPr lang="tr-TR" spc="-5" dirty="0">
                <a:cs typeface="Tahoma"/>
              </a:rPr>
              <a:t>özgürlük,</a:t>
            </a:r>
            <a:r>
              <a:rPr lang="tr-TR" spc="25" dirty="0">
                <a:cs typeface="Tahoma"/>
              </a:rPr>
              <a:t> </a:t>
            </a:r>
            <a:r>
              <a:rPr lang="tr-TR" spc="-5" dirty="0">
                <a:cs typeface="Tahoma"/>
              </a:rPr>
              <a:t>güç ve</a:t>
            </a:r>
            <a:r>
              <a:rPr lang="tr-TR" spc="10" dirty="0">
                <a:cs typeface="Tahoma"/>
              </a:rPr>
              <a:t> </a:t>
            </a:r>
            <a:r>
              <a:rPr lang="tr-TR" spc="-5" dirty="0">
                <a:cs typeface="Tahoma"/>
              </a:rPr>
              <a:t>kontrole</a:t>
            </a:r>
            <a:r>
              <a:rPr lang="tr-TR" spc="10" dirty="0">
                <a:cs typeface="Tahoma"/>
              </a:rPr>
              <a:t> </a:t>
            </a:r>
            <a:r>
              <a:rPr lang="tr-TR" spc="-5" dirty="0">
                <a:cs typeface="Tahoma"/>
              </a:rPr>
              <a:t>ihtiyaç </a:t>
            </a:r>
            <a:r>
              <a:rPr lang="tr-TR" dirty="0">
                <a:cs typeface="Tahoma"/>
              </a:rPr>
              <a:t> </a:t>
            </a:r>
            <a:r>
              <a:rPr lang="tr-TR" spc="-5" dirty="0">
                <a:cs typeface="Tahoma"/>
              </a:rPr>
              <a:t>duyarlar</a:t>
            </a:r>
            <a:r>
              <a:rPr lang="tr-TR" spc="-5" dirty="0" smtClean="0">
                <a:cs typeface="Tahoma"/>
              </a:rPr>
              <a:t>.</a:t>
            </a:r>
          </a:p>
          <a:p>
            <a:pPr>
              <a:buFont typeface="Wingdings" panose="05000000000000000000" pitchFamily="2" charset="2"/>
              <a:buChar char="ü"/>
            </a:pPr>
            <a:r>
              <a:rPr lang="tr-TR" altLang="tr-TR" dirty="0"/>
              <a:t>Hareket alanını belirler</a:t>
            </a:r>
          </a:p>
          <a:p>
            <a:pPr marL="285750" indent="-285750">
              <a:buFont typeface="Wingdings" panose="05000000000000000000" pitchFamily="2" charset="2"/>
              <a:buChar char="ü"/>
            </a:pPr>
            <a:r>
              <a:rPr lang="tr-TR" altLang="tr-TR" dirty="0"/>
              <a:t>Daha az stres ve güç savaşlarının yaşanmasını sağlar.</a:t>
            </a:r>
          </a:p>
          <a:p>
            <a:pPr>
              <a:buFont typeface="Wingdings" panose="05000000000000000000" pitchFamily="2" charset="2"/>
              <a:buChar char="ü"/>
            </a:pPr>
            <a:r>
              <a:rPr lang="tr-TR" altLang="tr-TR" dirty="0"/>
              <a:t>Karşılıklı saygı oluşturur.</a:t>
            </a:r>
          </a:p>
          <a:p>
            <a:pPr>
              <a:buFont typeface="Wingdings" panose="05000000000000000000" pitchFamily="2" charset="2"/>
              <a:buChar char="ü"/>
            </a:pPr>
            <a:r>
              <a:rPr lang="tr-TR" altLang="tr-TR" dirty="0"/>
              <a:t>Çocuğu davranışlarından sorumlu tutar.</a:t>
            </a:r>
          </a:p>
          <a:p>
            <a:pPr>
              <a:buFont typeface="Wingdings" panose="05000000000000000000" pitchFamily="2" charset="2"/>
              <a:buChar char="ü"/>
            </a:pPr>
            <a:r>
              <a:rPr lang="tr-TR" altLang="tr-TR" dirty="0"/>
              <a:t>Çocuğun somut anlamasına yardımcı olur.</a:t>
            </a:r>
          </a:p>
          <a:p>
            <a:pPr>
              <a:buFont typeface="Wingdings" panose="05000000000000000000" pitchFamily="2" charset="2"/>
              <a:buChar char="ü"/>
            </a:pPr>
            <a:r>
              <a:rPr lang="tr-TR" altLang="tr-TR" dirty="0"/>
              <a:t>Sosyal aidiyet, güvenilirlik, güçlü olma, kendine özgü olmayı öğretir.</a:t>
            </a:r>
          </a:p>
          <a:p>
            <a:endParaRPr lang="tr-TR" spc="-5" dirty="0">
              <a:latin typeface="Tahoma"/>
              <a:cs typeface="Tahoma"/>
            </a:endParaRPr>
          </a:p>
          <a:p>
            <a:endParaRPr lang="tr-TR" dirty="0"/>
          </a:p>
        </p:txBody>
      </p:sp>
    </p:spTree>
    <p:extLst>
      <p:ext uri="{BB962C8B-B14F-4D97-AF65-F5344CB8AC3E}">
        <p14:creationId xmlns:p14="http://schemas.microsoft.com/office/powerpoint/2010/main" val="64781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r>
              <a:rPr lang="tr-TR" altLang="tr-TR" dirty="0" smtClean="0"/>
              <a:t> Bununla birlikte;</a:t>
            </a:r>
          </a:p>
          <a:p>
            <a:pPr>
              <a:buFont typeface="Wingdings" panose="05000000000000000000" pitchFamily="2" charset="2"/>
              <a:buChar char="ü"/>
            </a:pPr>
            <a:r>
              <a:rPr lang="tr-TR" altLang="tr-TR" dirty="0" smtClean="0"/>
              <a:t>Toplumsal </a:t>
            </a:r>
            <a:r>
              <a:rPr lang="tr-TR" altLang="tr-TR" dirty="0"/>
              <a:t>yaşama uyumlu olabilmek, davranışların sorumluluğunu alabilmek için herkesin belirli sınırlara ihtiyacı vardır. </a:t>
            </a:r>
          </a:p>
          <a:p>
            <a:pPr marL="285750" indent="-285750">
              <a:buFont typeface="Wingdings" panose="05000000000000000000" pitchFamily="2" charset="2"/>
              <a:buChar char="ü"/>
            </a:pPr>
            <a:r>
              <a:rPr lang="tr-TR" altLang="tr-TR" dirty="0"/>
              <a:t>Sınırlar sayesinde kişisel bütünlük korunur ve daha rahat bir iletişim ortamı sağlanmış olur.</a:t>
            </a:r>
          </a:p>
          <a:p>
            <a:pPr>
              <a:buFont typeface="Wingdings" panose="05000000000000000000" pitchFamily="2" charset="2"/>
              <a:buChar char="ü"/>
            </a:pPr>
            <a:r>
              <a:rPr lang="tr-TR" altLang="tr-TR" dirty="0"/>
              <a:t>Sınırlar, kişinin kendisini hangi alanda, nereye kadar geliştirebileceğinin bir ölçütüdür</a:t>
            </a:r>
            <a:r>
              <a:rPr lang="tr-TR" altLang="tr-TR" dirty="0" smtClean="0"/>
              <a:t>.</a:t>
            </a:r>
          </a:p>
          <a:p>
            <a:pPr marL="114300" indent="0">
              <a:buNone/>
            </a:pPr>
            <a:endParaRPr lang="tr-TR" altLang="tr-TR" dirty="0"/>
          </a:p>
          <a:p>
            <a:endParaRPr lang="tr-TR" dirty="0"/>
          </a:p>
        </p:txBody>
      </p:sp>
    </p:spTree>
    <p:extLst>
      <p:ext uri="{BB962C8B-B14F-4D97-AF65-F5344CB8AC3E}">
        <p14:creationId xmlns:p14="http://schemas.microsoft.com/office/powerpoint/2010/main" val="262937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smtClean="0"/>
              <a:t>Çocuklar sınırların farkında ve bilincinde olduğunda kendi sınırlarını koruması ve hayır deme becerisi de gelişecektir.</a:t>
            </a:r>
            <a:endParaRPr lang="tr-TR" dirty="0"/>
          </a:p>
        </p:txBody>
      </p:sp>
    </p:spTree>
    <p:extLst>
      <p:ext uri="{BB962C8B-B14F-4D97-AF65-F5344CB8AC3E}">
        <p14:creationId xmlns:p14="http://schemas.microsoft.com/office/powerpoint/2010/main" val="248026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Anne babalar neden sınır koymakta zorlanır? </a:t>
            </a:r>
            <a:endParaRPr lang="tr-TR" dirty="0" smtClean="0"/>
          </a:p>
          <a:p>
            <a:r>
              <a:rPr lang="tr-TR" dirty="0" smtClean="0"/>
              <a:t>Yaşam </a:t>
            </a:r>
            <a:r>
              <a:rPr lang="tr-TR" dirty="0"/>
              <a:t>tarzı, (Çağımızın sorunu olarak hız. Anne babalar bile her şeye hemen sahip olmak istemekte, sabır ve anlayış her zaman yeterince gösterilememektedir</a:t>
            </a:r>
            <a:r>
              <a:rPr lang="tr-TR" dirty="0" smtClean="0"/>
              <a:t>.)</a:t>
            </a:r>
          </a:p>
          <a:p>
            <a:r>
              <a:rPr lang="tr-TR" dirty="0" smtClean="0"/>
              <a:t> Bastırılmış </a:t>
            </a:r>
            <a:r>
              <a:rPr lang="tr-TR" dirty="0"/>
              <a:t>istekler ve yetişme tarzı, (Anne baba kendi yaşadıklarına benzer deneyimleri çocuklarına yaşatmak istememeleri.) </a:t>
            </a:r>
            <a:endParaRPr lang="tr-TR" dirty="0" smtClean="0"/>
          </a:p>
          <a:p>
            <a:r>
              <a:rPr lang="tr-TR" dirty="0" smtClean="0"/>
              <a:t>Aşırı </a:t>
            </a:r>
            <a:r>
              <a:rPr lang="tr-TR" dirty="0"/>
              <a:t>şefkat ve iyi ilişki isteği, </a:t>
            </a:r>
            <a:endParaRPr lang="tr-TR" dirty="0" smtClean="0"/>
          </a:p>
          <a:p>
            <a:r>
              <a:rPr lang="tr-TR" dirty="0" smtClean="0"/>
              <a:t> </a:t>
            </a:r>
            <a:r>
              <a:rPr lang="tr-TR" dirty="0"/>
              <a:t>Suçluluk duygusu, (Anne babalar çocuğun geçirdiği öfke nöbetinden kendilerini sorumlu tutması.) </a:t>
            </a:r>
            <a:endParaRPr lang="tr-TR" dirty="0" smtClean="0"/>
          </a:p>
          <a:p>
            <a:r>
              <a:rPr lang="tr-TR" dirty="0" smtClean="0"/>
              <a:t>Çocuktan </a:t>
            </a:r>
            <a:r>
              <a:rPr lang="tr-TR" dirty="0"/>
              <a:t>gelen olumsuz tepkiler, (Çocuğun sen zaten beni sevmiyorsun vb. gibi ifadeleri.) </a:t>
            </a:r>
            <a:endParaRPr lang="tr-TR" dirty="0" smtClean="0"/>
          </a:p>
          <a:p>
            <a:r>
              <a:rPr lang="tr-TR" dirty="0" smtClean="0"/>
              <a:t>Çocuklarına </a:t>
            </a:r>
            <a:r>
              <a:rPr lang="tr-TR" dirty="0"/>
              <a:t>yeterince zaman ayıramama.</a:t>
            </a:r>
          </a:p>
        </p:txBody>
      </p:sp>
    </p:spTree>
    <p:extLst>
      <p:ext uri="{BB962C8B-B14F-4D97-AF65-F5344CB8AC3E}">
        <p14:creationId xmlns:p14="http://schemas.microsoft.com/office/powerpoint/2010/main" val="1474265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620688"/>
            <a:ext cx="7520940" cy="548640"/>
          </a:xfrm>
        </p:spPr>
        <p:txBody>
          <a:bodyPr/>
          <a:lstStyle/>
          <a:p>
            <a:r>
              <a:rPr lang="tr-TR" dirty="0" smtClean="0"/>
              <a:t>Sınır </a:t>
            </a:r>
            <a:r>
              <a:rPr lang="tr-TR" dirty="0"/>
              <a:t>koymak ne değildir? </a:t>
            </a:r>
            <a:br>
              <a:rPr lang="tr-TR" dirty="0"/>
            </a:br>
            <a:endParaRPr lang="tr-TR" dirty="0"/>
          </a:p>
        </p:txBody>
      </p:sp>
      <p:sp>
        <p:nvSpPr>
          <p:cNvPr id="3" name="İçerik Yer Tutucusu 2"/>
          <p:cNvSpPr>
            <a:spLocks noGrp="1"/>
          </p:cNvSpPr>
          <p:nvPr>
            <p:ph idx="1"/>
          </p:nvPr>
        </p:nvSpPr>
        <p:spPr/>
        <p:txBody>
          <a:bodyPr/>
          <a:lstStyle/>
          <a:p>
            <a:r>
              <a:rPr lang="tr-TR" dirty="0" smtClean="0"/>
              <a:t>Sınır </a:t>
            </a:r>
            <a:r>
              <a:rPr lang="tr-TR" dirty="0"/>
              <a:t>koymak, kesinlikle çocuk üzerinde bir hâkimiyet kurmak, otorite sahibi olmak ya da katı bir disiplin anlayışı demek değildir. </a:t>
            </a:r>
            <a:endParaRPr lang="tr-TR" dirty="0" smtClean="0"/>
          </a:p>
          <a:p>
            <a:r>
              <a:rPr lang="tr-TR" dirty="0" smtClean="0"/>
              <a:t>Anne </a:t>
            </a:r>
            <a:r>
              <a:rPr lang="tr-TR" dirty="0"/>
              <a:t>ve baba olarak kendi istek ve beklentilerimizi dayatmak değildir. </a:t>
            </a:r>
            <a:endParaRPr lang="tr-TR" dirty="0" smtClean="0"/>
          </a:p>
          <a:p>
            <a:r>
              <a:rPr lang="tr-TR" dirty="0" smtClean="0"/>
              <a:t>Çocuğun </a:t>
            </a:r>
            <a:r>
              <a:rPr lang="tr-TR" dirty="0"/>
              <a:t>hayatını kısıtlamak değil çocuğa bir düzen sağlamak, onu korumak ve zaman zaman bir çerçeve oluşturmak anlamını taşımalıdır.</a:t>
            </a:r>
          </a:p>
        </p:txBody>
      </p:sp>
    </p:spTree>
    <p:extLst>
      <p:ext uri="{BB962C8B-B14F-4D97-AF65-F5344CB8AC3E}">
        <p14:creationId xmlns:p14="http://schemas.microsoft.com/office/powerpoint/2010/main" val="50637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özetle</a:t>
            </a:r>
            <a:endParaRPr lang="tr-TR" dirty="0"/>
          </a:p>
        </p:txBody>
      </p:sp>
      <p:sp>
        <p:nvSpPr>
          <p:cNvPr id="3" name="İçerik Yer Tutucusu 2"/>
          <p:cNvSpPr>
            <a:spLocks noGrp="1"/>
          </p:cNvSpPr>
          <p:nvPr>
            <p:ph idx="1"/>
          </p:nvPr>
        </p:nvSpPr>
        <p:spPr/>
        <p:txBody>
          <a:bodyPr/>
          <a:lstStyle/>
          <a:p>
            <a:pPr marL="114300" indent="0">
              <a:buNone/>
            </a:pPr>
            <a:r>
              <a:rPr lang="tr-TR" dirty="0"/>
              <a:t> </a:t>
            </a:r>
            <a:r>
              <a:rPr lang="tr-TR" dirty="0" smtClean="0"/>
              <a:t>      Günümüzde </a:t>
            </a:r>
            <a:r>
              <a:rPr lang="tr-TR" dirty="0"/>
              <a:t>çocukların serbest bırakıldığında özgüvenleri yüksek olan bireyler </a:t>
            </a:r>
            <a:r>
              <a:rPr lang="tr-TR" dirty="0" smtClean="0"/>
              <a:t>olacaklarına dair </a:t>
            </a:r>
            <a:r>
              <a:rPr lang="tr-TR" dirty="0"/>
              <a:t>düşüncelere </a:t>
            </a:r>
            <a:r>
              <a:rPr lang="tr-TR" dirty="0" smtClean="0"/>
              <a:t>sahip aileler </a:t>
            </a:r>
            <a:r>
              <a:rPr lang="tr-TR" dirty="0"/>
              <a:t>de vardır. Kural koyan anne babalar, sanıldığının aksine </a:t>
            </a:r>
            <a:r>
              <a:rPr lang="tr-TR" dirty="0" smtClean="0"/>
              <a:t>çocuklarına daha </a:t>
            </a:r>
            <a:r>
              <a:rPr lang="tr-TR" dirty="0"/>
              <a:t>az ilgi ve sevgi göstermezler, aksine onların </a:t>
            </a:r>
            <a:r>
              <a:rPr lang="tr-TR" dirty="0" smtClean="0"/>
              <a:t>hayatını düzene sokarak kendilerini güvende hissetmelerini </a:t>
            </a:r>
            <a:r>
              <a:rPr lang="tr-TR" dirty="0"/>
              <a:t>sağlar, </a:t>
            </a:r>
            <a:r>
              <a:rPr lang="tr-TR" dirty="0" smtClean="0"/>
              <a:t>sevgilerini de başka yollardan göstermeyi tercih ederler</a:t>
            </a:r>
            <a:r>
              <a:rPr lang="tr-TR" dirty="0"/>
              <a:t>. </a:t>
            </a:r>
            <a:endParaRPr lang="tr-TR" dirty="0" smtClean="0"/>
          </a:p>
          <a:p>
            <a:endParaRPr lang="tr-TR" dirty="0"/>
          </a:p>
          <a:p>
            <a:pPr marL="114300" indent="0">
              <a:buNone/>
            </a:pPr>
            <a:r>
              <a:rPr lang="tr-TR" dirty="0" smtClean="0"/>
              <a:t>      Çocuklar </a:t>
            </a:r>
            <a:r>
              <a:rPr lang="tr-TR" dirty="0"/>
              <a:t>yaşadıkları dünyanın kurallarını anlamaya ihtiyaç duyarlar. Onlardan ne </a:t>
            </a:r>
            <a:r>
              <a:rPr lang="tr-TR" dirty="0" smtClean="0"/>
              <a:t>beklendiğini , ne kadar ileri gidebileceklerini ve ileri gittikleri zaman neler olacağını , yani </a:t>
            </a:r>
            <a:r>
              <a:rPr lang="tr-TR" dirty="0"/>
              <a:t>kendi sınırlarını bilmek isterler. Çocuklar sınırlara ihtiyaç duyarlar. Çünkü sınırları </a:t>
            </a:r>
            <a:r>
              <a:rPr lang="tr-TR" dirty="0" smtClean="0"/>
              <a:t>belirlenmiş bir dünyada kendilerini güvende hissederler</a:t>
            </a:r>
            <a:r>
              <a:rPr lang="tr-TR" dirty="0"/>
              <a:t>.</a:t>
            </a:r>
          </a:p>
        </p:txBody>
      </p:sp>
    </p:spTree>
    <p:extLst>
      <p:ext uri="{BB962C8B-B14F-4D97-AF65-F5344CB8AC3E}">
        <p14:creationId xmlns:p14="http://schemas.microsoft.com/office/powerpoint/2010/main" val="3160915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Etkisi olmayan sınır koyma yöntemleri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v"/>
            </a:pPr>
            <a:r>
              <a:rPr lang="tr-TR" dirty="0"/>
              <a:t>Tekrarlama ve hatırlatma</a:t>
            </a:r>
          </a:p>
          <a:p>
            <a:pPr>
              <a:buFont typeface="Wingdings" panose="05000000000000000000" pitchFamily="2" charset="2"/>
              <a:buChar char="v"/>
            </a:pPr>
            <a:r>
              <a:rPr lang="tr-TR" dirty="0"/>
              <a:t>Konuşmalar, </a:t>
            </a:r>
            <a:r>
              <a:rPr lang="tr-TR" dirty="0" smtClean="0"/>
              <a:t>nasihatler </a:t>
            </a:r>
            <a:r>
              <a:rPr lang="tr-TR" dirty="0"/>
              <a:t>ve nutuk çekmeler</a:t>
            </a:r>
          </a:p>
          <a:p>
            <a:pPr>
              <a:buFont typeface="Wingdings" panose="05000000000000000000" pitchFamily="2" charset="2"/>
              <a:buChar char="v"/>
            </a:pPr>
            <a:r>
              <a:rPr lang="tr-TR" dirty="0"/>
              <a:t>Yanlış davranışı görmezden gelme</a:t>
            </a:r>
          </a:p>
          <a:p>
            <a:pPr>
              <a:buFont typeface="Wingdings" panose="05000000000000000000" pitchFamily="2" charset="2"/>
              <a:buChar char="v"/>
            </a:pPr>
            <a:r>
              <a:rPr lang="tr-TR" dirty="0"/>
              <a:t>Net olmayan mesajlar</a:t>
            </a:r>
          </a:p>
          <a:p>
            <a:pPr>
              <a:buFont typeface="Wingdings" panose="05000000000000000000" pitchFamily="2" charset="2"/>
              <a:buChar char="v"/>
            </a:pPr>
            <a:r>
              <a:rPr lang="tr-TR" dirty="0"/>
              <a:t>Etkili bir model oluşturamama</a:t>
            </a:r>
          </a:p>
          <a:p>
            <a:pPr>
              <a:buFont typeface="Wingdings" panose="05000000000000000000" pitchFamily="2" charset="2"/>
              <a:buChar char="v"/>
            </a:pPr>
            <a:r>
              <a:rPr lang="tr-TR" dirty="0"/>
              <a:t>Pazarlık</a:t>
            </a:r>
          </a:p>
          <a:p>
            <a:pPr>
              <a:buFont typeface="Wingdings" panose="05000000000000000000" pitchFamily="2" charset="2"/>
              <a:buChar char="v"/>
            </a:pPr>
            <a:r>
              <a:rPr lang="tr-TR" dirty="0"/>
              <a:t>Tartışma ve çekişme</a:t>
            </a:r>
          </a:p>
          <a:p>
            <a:pPr>
              <a:buFont typeface="Wingdings" panose="05000000000000000000" pitchFamily="2" charset="2"/>
              <a:buChar char="v"/>
            </a:pPr>
            <a:r>
              <a:rPr lang="tr-TR" dirty="0"/>
              <a:t>Rüşvetler ve özel ödüller</a:t>
            </a:r>
          </a:p>
          <a:p>
            <a:pPr>
              <a:buFont typeface="Wingdings" panose="05000000000000000000" pitchFamily="2" charset="2"/>
              <a:buChar char="v"/>
            </a:pPr>
            <a:r>
              <a:rPr lang="tr-TR" dirty="0"/>
              <a:t>Ebeveynler arasındaki tutarsızlıklar</a:t>
            </a:r>
          </a:p>
          <a:p>
            <a:endParaRPr lang="tr-TR" dirty="0"/>
          </a:p>
        </p:txBody>
      </p:sp>
    </p:spTree>
    <p:extLst>
      <p:ext uri="{BB962C8B-B14F-4D97-AF65-F5344CB8AC3E}">
        <p14:creationId xmlns:p14="http://schemas.microsoft.com/office/powerpoint/2010/main" val="2180209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625</TotalTime>
  <Words>1239</Words>
  <Application>Microsoft Office PowerPoint</Application>
  <PresentationFormat>Ekran Gösterisi (4:3)</PresentationFormat>
  <Paragraphs>86</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Cambria</vt:lpstr>
      <vt:lpstr>Tahoma</vt:lpstr>
      <vt:lpstr>Wingdings</vt:lpstr>
      <vt:lpstr>Bitişiklik</vt:lpstr>
      <vt:lpstr>ÇOCUKLARDA SINIR KOYMA</vt:lpstr>
      <vt:lpstr>Sınır nedir?</vt:lpstr>
      <vt:lpstr>Sınırlar neden gereklidir?</vt:lpstr>
      <vt:lpstr>PowerPoint Sunusu</vt:lpstr>
      <vt:lpstr>PowerPoint Sunusu</vt:lpstr>
      <vt:lpstr>PowerPoint Sunusu</vt:lpstr>
      <vt:lpstr>Sınır koymak ne değildir?  </vt:lpstr>
      <vt:lpstr>özetle</vt:lpstr>
      <vt:lpstr>Etkisi olmayan sınır koyma yöntemleri</vt:lpstr>
      <vt:lpstr>Sınır Koyarken Etkisi Olmayan Sözel Mesajlar</vt:lpstr>
      <vt:lpstr>Sınırları belirlerken </vt:lpstr>
      <vt:lpstr>Nasıl sınır belirleyebiliriz?</vt:lpstr>
      <vt:lpstr>PowerPoint Sunusu</vt:lpstr>
      <vt:lpstr>PowerPoint Sunusu</vt:lpstr>
      <vt:lpstr>PowerPoint Sunusu</vt:lpstr>
      <vt:lpstr>Sınır –seçenek Sunma Yöntemleri</vt:lpstr>
      <vt:lpstr>ÇOCUKLARDA HAYIR DEME BECERİSİ</vt:lpstr>
      <vt:lpstr>PowerPoint Sunusu</vt:lpstr>
      <vt:lpstr>PowerPoint Sunusu</vt:lpstr>
      <vt:lpstr>PowerPoint Sunusu</vt:lpstr>
      <vt:lpstr>PowerPoint Sunusu</vt:lpstr>
      <vt:lpstr>PowerPoint Sunusu</vt:lpstr>
      <vt:lpstr>PowerPoint Sunusu</vt:lpstr>
      <vt:lpstr>PowerPoint Sunusu</vt:lpstr>
      <vt:lpstr>KİTAP ÖNERİSİ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sinir koyma</dc:title>
  <dc:creator>casper</dc:creator>
  <cp:lastModifiedBy>Lenovo</cp:lastModifiedBy>
  <cp:revision>27</cp:revision>
  <dcterms:created xsi:type="dcterms:W3CDTF">2024-09-09T06:59:41Z</dcterms:created>
  <dcterms:modified xsi:type="dcterms:W3CDTF">2024-09-18T07:43:56Z</dcterms:modified>
</cp:coreProperties>
</file>