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81" r:id="rId25"/>
    <p:sldId id="274" r:id="rId26"/>
    <p:sldId id="275" r:id="rId27"/>
  </p:sldIdLst>
  <p:sldSz cx="18288000" cy="10287000"/>
  <p:notesSz cx="6858000" cy="9144000"/>
  <p:embeddedFontLst>
    <p:embeddedFont>
      <p:font typeface="Arimo Bold" panose="020B0604020202020204" charset="0"/>
      <p:regular r:id="rId28"/>
    </p:embeddedFont>
    <p:embeddedFont>
      <p:font typeface="Paytone One" panose="020B0604020202020204" charset="-94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BM Plex Mono Bold" panose="020B0604020202020204" charset="-94"/>
      <p:regular r:id="rId34"/>
    </p:embeddedFont>
    <p:embeddedFont>
      <p:font typeface="Libre Franklin Semi-Bold" panose="020B0604020202020204" charset="-94"/>
      <p:regular r:id="rId35"/>
    </p:embeddedFont>
    <p:embeddedFont>
      <p:font typeface="DejaVu Serif Bold" panose="020B0604020202020204" charset="0"/>
      <p:regular r:id="rId36"/>
    </p:embeddedFont>
    <p:embeddedFont>
      <p:font typeface="Peace Sans" panose="020B0604020202020204" charset="-94"/>
      <p:regular r:id="rId37"/>
    </p:embeddedFont>
    <p:embeddedFont>
      <p:font typeface="Libre Franklin Medium" panose="020B0604020202020204" charset="-94"/>
      <p:regular r:id="rId38"/>
    </p:embeddedFont>
    <p:embeddedFont>
      <p:font typeface="Abril Fatface" panose="020B0604020202020204" charset="-9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20.png"/><Relationship Id="rId17" Type="http://schemas.openxmlformats.org/officeDocument/2006/relationships/image" Target="../media/image37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9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682545" cy="9675273"/>
          </a:xfrm>
          <a:custGeom>
            <a:avLst/>
            <a:gdLst/>
            <a:ahLst/>
            <a:cxnLst/>
            <a:rect l="l" t="t" r="r" b="b"/>
            <a:pathLst>
              <a:path w="11682545" h="9675273">
                <a:moveTo>
                  <a:pt x="0" y="0"/>
                </a:moveTo>
                <a:lnTo>
                  <a:pt x="11682545" y="0"/>
                </a:lnTo>
                <a:lnTo>
                  <a:pt x="11682545" y="9675273"/>
                </a:lnTo>
                <a:lnTo>
                  <a:pt x="0" y="9675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86" r="-1501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440354" y="4700005"/>
            <a:ext cx="4833801" cy="455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2"/>
              </a:lnSpc>
            </a:pPr>
            <a:r>
              <a:rPr lang="en-US" sz="4294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2025 </a:t>
            </a:r>
          </a:p>
          <a:p>
            <a:pPr algn="ctr">
              <a:lnSpc>
                <a:spcPts val="6012"/>
              </a:lnSpc>
            </a:pPr>
            <a:r>
              <a:rPr lang="en-US" sz="4294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YÜKSEKÖĞRETİM KURUMLARI SINAVI</a:t>
            </a:r>
          </a:p>
          <a:p>
            <a:pPr algn="ctr">
              <a:lnSpc>
                <a:spcPts val="6012"/>
              </a:lnSpc>
              <a:spcBef>
                <a:spcPct val="0"/>
              </a:spcBef>
            </a:pPr>
            <a:r>
              <a:rPr lang="en-US" sz="4294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BİLGİLENDİRME SUNUMU </a:t>
            </a:r>
          </a:p>
        </p:txBody>
      </p:sp>
      <p:pic>
        <p:nvPicPr>
          <p:cNvPr id="5" name="Picture 4" descr="C:\Users\RAM10\Desktop\2021-2022 Eğitim Öğretim Yıllı  Rehberlik ve Psikolojik  Danışman\RAM NOTLAR\Öğretmenler ilgili Sunum ve Afiş ve broşür\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58800" y="876300"/>
            <a:ext cx="3429000" cy="35052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47405" y="2151619"/>
            <a:ext cx="7000610" cy="1345357"/>
            <a:chOff x="0" y="0"/>
            <a:chExt cx="5420212" cy="10416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E34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647405" y="4007179"/>
            <a:ext cx="7000610" cy="1345357"/>
            <a:chOff x="0" y="0"/>
            <a:chExt cx="5420212" cy="10416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A7CFE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47405" y="5838311"/>
            <a:ext cx="7000610" cy="1345357"/>
            <a:chOff x="0" y="0"/>
            <a:chExt cx="5420212" cy="10416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8BBA8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47405" y="8060765"/>
            <a:ext cx="7000610" cy="1345357"/>
            <a:chOff x="0" y="0"/>
            <a:chExt cx="5420212" cy="10416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1041641"/>
            </a:xfrm>
            <a:custGeom>
              <a:avLst/>
              <a:gdLst/>
              <a:ahLst/>
              <a:cxnLst/>
              <a:rect l="l" t="t" r="r" b="b"/>
              <a:pathLst>
                <a:path w="5420212" h="1041641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E34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795179" y="2600876"/>
            <a:ext cx="59761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SÖZEL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5179" y="6181646"/>
            <a:ext cx="59761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EŞİT AĞIRLIK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92246" y="8466743"/>
            <a:ext cx="59761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DİL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680" y="399019"/>
            <a:ext cx="17575779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5800">
                <a:solidFill>
                  <a:srgbClr val="38B6FF"/>
                </a:solidFill>
                <a:latin typeface="Peace Sans"/>
                <a:ea typeface="Peace Sans"/>
                <a:cs typeface="Peace Sans"/>
                <a:sym typeface="Peace Sans"/>
              </a:rPr>
              <a:t>AYT</a:t>
            </a:r>
          </a:p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38B6FF"/>
                </a:solidFill>
                <a:latin typeface="Peace Sans"/>
                <a:ea typeface="Peace Sans"/>
                <a:cs typeface="Peace Sans"/>
                <a:sym typeface="Peace Sans"/>
              </a:rPr>
              <a:t>(Alan Yeterlilik Testi)Puan Türleri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95179" y="4297002"/>
            <a:ext cx="59761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SAYISAL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7746" y="3777290"/>
            <a:ext cx="7876307" cy="402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58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Lisans ve Açıköğretim Lisans programlarını tercih ederken AYT veya YDT puanları kullanılır.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9330" y="5379258"/>
            <a:ext cx="4144168" cy="1859916"/>
            <a:chOff x="0" y="0"/>
            <a:chExt cx="90551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5519" cy="406400"/>
            </a:xfrm>
            <a:custGeom>
              <a:avLst/>
              <a:gdLst/>
              <a:ahLst/>
              <a:cxnLst/>
              <a:rect l="l" t="t" r="r" b="b"/>
              <a:pathLst>
                <a:path w="905519" h="406400">
                  <a:moveTo>
                    <a:pt x="90551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905519" y="406400"/>
                  </a:lnTo>
                  <a:lnTo>
                    <a:pt x="803919" y="203200"/>
                  </a:lnTo>
                  <a:lnTo>
                    <a:pt x="905519" y="0"/>
                  </a:lnTo>
                  <a:close/>
                </a:path>
              </a:pathLst>
            </a:custGeom>
            <a:solidFill>
              <a:srgbClr val="A7CF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900" y="-66675"/>
              <a:ext cx="72771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4"/>
                </a:lnSpc>
              </a:pPr>
              <a:r>
                <a:rPr lang="en-US" sz="266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SÖZEL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256700" y="4747741"/>
            <a:ext cx="3481001" cy="3011065"/>
          </a:xfrm>
          <a:custGeom>
            <a:avLst/>
            <a:gdLst/>
            <a:ahLst/>
            <a:cxnLst/>
            <a:rect l="l" t="t" r="r" b="b"/>
            <a:pathLst>
              <a:path w="3481001" h="3011065">
                <a:moveTo>
                  <a:pt x="0" y="0"/>
                </a:moveTo>
                <a:lnTo>
                  <a:pt x="3481001" y="0"/>
                </a:lnTo>
                <a:lnTo>
                  <a:pt x="3481001" y="3011066"/>
                </a:lnTo>
                <a:lnTo>
                  <a:pt x="0" y="301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37701" y="4803683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5" y="0"/>
                </a:lnTo>
                <a:lnTo>
                  <a:pt x="3351655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86803" y="4803683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6" y="0"/>
                </a:lnTo>
                <a:lnTo>
                  <a:pt x="3351656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342043" y="5784333"/>
            <a:ext cx="662136" cy="49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27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56926" y="1212178"/>
            <a:ext cx="14470223" cy="256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727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HANGİ PUAN TÜRÜ İÇİN HANGİ TESTLER ÇÖZÜLMELİ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1807" y="5322108"/>
            <a:ext cx="2829371" cy="128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 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EDEBİYAT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 BİLGİLER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02254" y="5798745"/>
            <a:ext cx="1822549" cy="8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 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BİLGİLER- 2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418918" y="9536539"/>
            <a:ext cx="869082" cy="750461"/>
          </a:xfrm>
          <a:custGeom>
            <a:avLst/>
            <a:gdLst/>
            <a:ahLst/>
            <a:cxnLst/>
            <a:rect l="l" t="t" r="r" b="b"/>
            <a:pathLst>
              <a:path w="869082" h="750461">
                <a:moveTo>
                  <a:pt x="0" y="0"/>
                </a:moveTo>
                <a:lnTo>
                  <a:pt x="869082" y="0"/>
                </a:lnTo>
                <a:lnTo>
                  <a:pt x="869082" y="750461"/>
                </a:lnTo>
                <a:lnTo>
                  <a:pt x="0" y="75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786" b="-53284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79737" y="4747741"/>
            <a:ext cx="4144168" cy="1859916"/>
            <a:chOff x="0" y="0"/>
            <a:chExt cx="90551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5519" cy="406400"/>
            </a:xfrm>
            <a:custGeom>
              <a:avLst/>
              <a:gdLst/>
              <a:ahLst/>
              <a:cxnLst/>
              <a:rect l="l" t="t" r="r" b="b"/>
              <a:pathLst>
                <a:path w="905519" h="406400">
                  <a:moveTo>
                    <a:pt x="90551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905519" y="406400"/>
                  </a:lnTo>
                  <a:lnTo>
                    <a:pt x="803919" y="203200"/>
                  </a:lnTo>
                  <a:lnTo>
                    <a:pt x="905519" y="0"/>
                  </a:lnTo>
                  <a:close/>
                </a:path>
              </a:pathLst>
            </a:custGeom>
            <a:solidFill>
              <a:srgbClr val="A7CF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900" y="-66675"/>
              <a:ext cx="72771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4"/>
                </a:lnSpc>
              </a:pPr>
              <a:r>
                <a:rPr lang="en-US" sz="266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EŞİT AĞIRLIK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952984"/>
            <a:ext cx="3481001" cy="3011065"/>
          </a:xfrm>
          <a:custGeom>
            <a:avLst/>
            <a:gdLst/>
            <a:ahLst/>
            <a:cxnLst/>
            <a:rect l="l" t="t" r="r" b="b"/>
            <a:pathLst>
              <a:path w="3481001" h="3011065">
                <a:moveTo>
                  <a:pt x="0" y="0"/>
                </a:moveTo>
                <a:lnTo>
                  <a:pt x="3481001" y="0"/>
                </a:lnTo>
                <a:lnTo>
                  <a:pt x="3481001" y="3011065"/>
                </a:lnTo>
                <a:lnTo>
                  <a:pt x="0" y="301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09701" y="4008925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5" y="0"/>
                </a:lnTo>
                <a:lnTo>
                  <a:pt x="3351655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61356" y="4008925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6" y="0"/>
                </a:lnTo>
                <a:lnTo>
                  <a:pt x="3351656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985357" y="5076825"/>
            <a:ext cx="712272" cy="46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4"/>
              </a:lnSpc>
            </a:pPr>
            <a:r>
              <a:rPr lang="en-US" sz="26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2072" y="1048019"/>
            <a:ext cx="14470223" cy="256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727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HANGİ PUAN TÜRÜ İÇİN HANGİ TESTLER ÇÖZÜLMELİ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4515" y="4690591"/>
            <a:ext cx="2829371" cy="128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 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EDEBİYAT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 BİLGİLER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1993" y="5003987"/>
            <a:ext cx="1961257" cy="8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MATEMATİK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3490" y="5377926"/>
            <a:ext cx="4144168" cy="1859916"/>
            <a:chOff x="0" y="0"/>
            <a:chExt cx="90551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5519" cy="406400"/>
            </a:xfrm>
            <a:custGeom>
              <a:avLst/>
              <a:gdLst/>
              <a:ahLst/>
              <a:cxnLst/>
              <a:rect l="l" t="t" r="r" b="b"/>
              <a:pathLst>
                <a:path w="905519" h="406400">
                  <a:moveTo>
                    <a:pt x="90551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905519" y="406400"/>
                  </a:lnTo>
                  <a:lnTo>
                    <a:pt x="803919" y="203200"/>
                  </a:lnTo>
                  <a:lnTo>
                    <a:pt x="905519" y="0"/>
                  </a:lnTo>
                  <a:close/>
                </a:path>
              </a:pathLst>
            </a:custGeom>
            <a:solidFill>
              <a:srgbClr val="A7CF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900" y="-66675"/>
              <a:ext cx="72771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4"/>
                </a:lnSpc>
              </a:pPr>
              <a:r>
                <a:rPr lang="en-US" sz="266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SAYISAL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256700" y="4802351"/>
            <a:ext cx="3481001" cy="3011065"/>
          </a:xfrm>
          <a:custGeom>
            <a:avLst/>
            <a:gdLst/>
            <a:ahLst/>
            <a:cxnLst/>
            <a:rect l="l" t="t" r="r" b="b"/>
            <a:pathLst>
              <a:path w="3481001" h="3011065">
                <a:moveTo>
                  <a:pt x="0" y="0"/>
                </a:moveTo>
                <a:lnTo>
                  <a:pt x="3481001" y="0"/>
                </a:lnTo>
                <a:lnTo>
                  <a:pt x="3481001" y="3011066"/>
                </a:lnTo>
                <a:lnTo>
                  <a:pt x="0" y="301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78409" y="4858293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5" y="0"/>
                </a:lnTo>
                <a:lnTo>
                  <a:pt x="3351655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73431" y="4914235"/>
            <a:ext cx="3351656" cy="2899182"/>
          </a:xfrm>
          <a:custGeom>
            <a:avLst/>
            <a:gdLst/>
            <a:ahLst/>
            <a:cxnLst/>
            <a:rect l="l" t="t" r="r" b="b"/>
            <a:pathLst>
              <a:path w="3351656" h="2899182">
                <a:moveTo>
                  <a:pt x="0" y="0"/>
                </a:moveTo>
                <a:lnTo>
                  <a:pt x="3351655" y="0"/>
                </a:lnTo>
                <a:lnTo>
                  <a:pt x="3351655" y="2899182"/>
                </a:lnTo>
                <a:lnTo>
                  <a:pt x="0" y="2899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311083" y="6041633"/>
            <a:ext cx="638175" cy="46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4"/>
              </a:lnSpc>
            </a:pPr>
            <a:r>
              <a:rPr lang="en-US" sz="26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27578" y="1282532"/>
            <a:ext cx="14470223" cy="256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727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HANGİ PUAN TÜRÜ İÇİN HANGİ TESTLER ÇÖZÜLMELİ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24937" y="5853355"/>
            <a:ext cx="1961257" cy="8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 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MATEMATİK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16919" y="5909297"/>
            <a:ext cx="2360563" cy="8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 </a:t>
            </a:r>
          </a:p>
          <a:p>
            <a:pPr algn="ctr">
              <a:lnSpc>
                <a:spcPts val="3444"/>
              </a:lnSpc>
            </a:pPr>
            <a:r>
              <a:rPr lang="en-US" sz="24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FEN BİLİMLERİ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4750" y="5686485"/>
            <a:ext cx="4144168" cy="1859916"/>
            <a:chOff x="0" y="0"/>
            <a:chExt cx="90551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5519" cy="406400"/>
            </a:xfrm>
            <a:custGeom>
              <a:avLst/>
              <a:gdLst/>
              <a:ahLst/>
              <a:cxnLst/>
              <a:rect l="l" t="t" r="r" b="b"/>
              <a:pathLst>
                <a:path w="905519" h="406400">
                  <a:moveTo>
                    <a:pt x="90551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905519" y="406400"/>
                  </a:lnTo>
                  <a:lnTo>
                    <a:pt x="803919" y="203200"/>
                  </a:lnTo>
                  <a:lnTo>
                    <a:pt x="905519" y="0"/>
                  </a:lnTo>
                  <a:close/>
                </a:path>
              </a:pathLst>
            </a:custGeom>
            <a:solidFill>
              <a:srgbClr val="A7CF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900" y="-66675"/>
              <a:ext cx="72771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4"/>
                </a:lnSpc>
              </a:pPr>
              <a:r>
                <a:rPr lang="en-US" sz="266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DİL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70" y="4320933"/>
            <a:ext cx="5307537" cy="4591020"/>
          </a:xfrm>
          <a:custGeom>
            <a:avLst/>
            <a:gdLst/>
            <a:ahLst/>
            <a:cxnLst/>
            <a:rect l="l" t="t" r="r" b="b"/>
            <a:pathLst>
              <a:path w="5307537" h="4591020">
                <a:moveTo>
                  <a:pt x="0" y="0"/>
                </a:moveTo>
                <a:lnTo>
                  <a:pt x="5307537" y="0"/>
                </a:lnTo>
                <a:lnTo>
                  <a:pt x="5307537" y="4591020"/>
                </a:lnTo>
                <a:lnTo>
                  <a:pt x="0" y="4591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1907" y="4395726"/>
            <a:ext cx="5134605" cy="4441433"/>
          </a:xfrm>
          <a:custGeom>
            <a:avLst/>
            <a:gdLst/>
            <a:ahLst/>
            <a:cxnLst/>
            <a:rect l="l" t="t" r="r" b="b"/>
            <a:pathLst>
              <a:path w="5134605" h="4441433">
                <a:moveTo>
                  <a:pt x="0" y="0"/>
                </a:moveTo>
                <a:lnTo>
                  <a:pt x="5134605" y="0"/>
                </a:lnTo>
                <a:lnTo>
                  <a:pt x="5134605" y="4441434"/>
                </a:lnTo>
                <a:lnTo>
                  <a:pt x="0" y="4441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395234" y="5959479"/>
            <a:ext cx="806053" cy="59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en-US" sz="33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6837" y="1076394"/>
            <a:ext cx="14470223" cy="256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727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HANGİ PUAN TÜRÜ İÇİN HANGİ TESTLER ÇÖZÜLMELİ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26924" y="6304023"/>
            <a:ext cx="2697659" cy="111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AYT </a:t>
            </a:r>
          </a:p>
          <a:p>
            <a:pPr algn="ctr">
              <a:lnSpc>
                <a:spcPts val="4424"/>
              </a:lnSpc>
            </a:pPr>
            <a:r>
              <a:rPr lang="en-US" sz="316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YABANCI DİL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486030" y="266698"/>
          <a:ext cx="13273092" cy="45027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0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60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2092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SÖZEL PUAN</a:t>
                      </a:r>
                      <a:endParaRPr lang="tr-TR" sz="27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587">
                <a:tc gridSpan="12">
                  <a:txBody>
                    <a:bodyPr/>
                    <a:lstStyle/>
                    <a:p>
                      <a:pPr algn="ctr"/>
                      <a:r>
                        <a:rPr lang="tr-TR" sz="4200" dirty="0" smtClean="0"/>
                        <a:t>Testlerin Ağırlıkları (%) </a:t>
                      </a:r>
                      <a:endParaRPr lang="tr-TR" sz="4200" dirty="0"/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21">
                <a:tc gridSpan="5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TYT (Temel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AYT (Alan</a:t>
                      </a:r>
                      <a:r>
                        <a:rPr lang="tr-TR" sz="2700" baseline="0" dirty="0" smtClean="0"/>
                        <a:t>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Puan Türü</a:t>
                      </a:r>
                      <a:endParaRPr lang="tr-TR" sz="1700" b="1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Türkçe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Temel  Matematik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Fen Bilimleri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Sosyal Bilimler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100" b="1" dirty="0" smtClean="0"/>
                        <a:t>Türk Dili ve Edebiyatı- Sosyal Bilimler-1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100" b="1" dirty="0" smtClean="0"/>
                        <a:t>Sosyal Bilimler-2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174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Türk Dili ve Edebiyatı 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Tarih-1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err="1" smtClean="0"/>
                        <a:t>Coğ</a:t>
                      </a:r>
                      <a:r>
                        <a:rPr lang="tr-TR" sz="1700" dirty="0" smtClean="0"/>
                        <a:t>.-1 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Tarih-2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err="1" smtClean="0"/>
                        <a:t>Coğ</a:t>
                      </a:r>
                      <a:r>
                        <a:rPr lang="tr-TR" sz="1700" dirty="0" smtClean="0"/>
                        <a:t>.-2 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Felsefe Grubu 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DİKAB</a:t>
                      </a:r>
                      <a:endParaRPr lang="tr-TR" sz="1700" b="0" dirty="0"/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21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Sözel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18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5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8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8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9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5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486020" y="5667375"/>
          <a:ext cx="13276751" cy="35585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5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5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626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SAYISAL PUAN</a:t>
                      </a:r>
                      <a:endParaRPr lang="tr-TR" sz="27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4200" dirty="0" smtClean="0"/>
                        <a:t>Testlerin Ağırlıkları (%) </a:t>
                      </a:r>
                      <a:endParaRPr lang="tr-TR" sz="4200" dirty="0"/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 gridSpan="5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TYT (Temel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AYT (Alan</a:t>
                      </a:r>
                      <a:r>
                        <a:rPr lang="tr-TR" sz="2700" baseline="0" dirty="0" smtClean="0"/>
                        <a:t>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 rowSpan="2"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Puan Türü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Türkçe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Temel  Matematik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Fen Bilimleri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Sosyal Bilimler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Matematik </a:t>
                      </a:r>
                      <a:endParaRPr lang="tr-TR" sz="2400" b="1" dirty="0"/>
                    </a:p>
                  </a:txBody>
                  <a:tcPr marL="137160" marR="137160" marT="68580" marB="6858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Fen Bilimleri</a:t>
                      </a:r>
                      <a:endParaRPr lang="tr-TR" sz="2400" b="1" dirty="0"/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Matematik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Fizik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Kimya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Biyoloji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Sayısal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30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597670" y="5067299"/>
          <a:ext cx="12893969" cy="4006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092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700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sz="2700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sz="27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587">
                <a:tc gridSpan="6">
                  <a:txBody>
                    <a:bodyPr/>
                    <a:lstStyle/>
                    <a:p>
                      <a:pPr algn="ctr"/>
                      <a:r>
                        <a:rPr lang="tr-TR" sz="4200" dirty="0" smtClean="0"/>
                        <a:t>Testlerin Ağırlıkları (%) </a:t>
                      </a:r>
                      <a:endParaRPr lang="tr-TR" sz="4200" dirty="0"/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21">
                <a:tc gridSpan="5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TYT (Temel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Yabancı Dil</a:t>
                      </a:r>
                      <a:endParaRPr lang="tr-TR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58"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Puan Türü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Türkçe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Temel  Matematik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Fen Bilimleri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Sosyal Bilimler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Yabancı Dil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21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DİL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60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725254" y="388310"/>
          <a:ext cx="12909928" cy="4160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2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4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4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EŞİT AĞIRLIK PUANI</a:t>
                      </a:r>
                      <a:endParaRPr lang="tr-TR" sz="27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4200" dirty="0" smtClean="0"/>
                        <a:t>Testlerin Ağırlıkları (%) </a:t>
                      </a:r>
                      <a:endParaRPr lang="tr-TR" sz="4200" dirty="0"/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TYT (Temel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AYT (Alan</a:t>
                      </a:r>
                      <a:r>
                        <a:rPr lang="tr-TR" sz="2700" baseline="0" dirty="0" smtClean="0"/>
                        <a:t> Yeterlilik Testi)</a:t>
                      </a:r>
                      <a:endParaRPr lang="tr-TR" sz="2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 rowSpan="2"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Puan Türü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Türkçe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Temel  Matematik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Fen Bilimleri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Sosyal Bilimler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Matematik 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100" dirty="0" smtClean="0"/>
                        <a:t>Türk Dili ve Edebiyatı-Sosyal Bilimler-1</a:t>
                      </a:r>
                      <a:endParaRPr lang="tr-TR" sz="2100" b="1" dirty="0"/>
                    </a:p>
                  </a:txBody>
                  <a:tcPr marL="137160" marR="137160" marT="68580" marB="6858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Matematik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Türk Dili ve Edebiyatı </a:t>
                      </a:r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Tarih-1</a:t>
                      </a:r>
                    </a:p>
                    <a:p>
                      <a:pPr algn="ctr"/>
                      <a:endParaRPr lang="tr-TR" sz="1800" b="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Coğrafya-1 </a:t>
                      </a:r>
                    </a:p>
                    <a:p>
                      <a:pPr algn="ctr"/>
                      <a:endParaRPr lang="tr-TR" sz="1800" b="0" dirty="0"/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EA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30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18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7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700" dirty="0" smtClean="0"/>
                        <a:t>5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9852" y="2400287"/>
            <a:ext cx="6139835" cy="6494610"/>
          </a:xfrm>
          <a:custGeom>
            <a:avLst/>
            <a:gdLst/>
            <a:ahLst/>
            <a:cxnLst/>
            <a:rect l="l" t="t" r="r" b="b"/>
            <a:pathLst>
              <a:path w="6139835" h="6494610">
                <a:moveTo>
                  <a:pt x="0" y="0"/>
                </a:moveTo>
                <a:lnTo>
                  <a:pt x="6139835" y="0"/>
                </a:lnTo>
                <a:lnTo>
                  <a:pt x="6139835" y="6494610"/>
                </a:lnTo>
                <a:lnTo>
                  <a:pt x="0" y="649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5" r="-33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43594" y="4515739"/>
            <a:ext cx="1104738" cy="1131853"/>
          </a:xfrm>
          <a:custGeom>
            <a:avLst/>
            <a:gdLst/>
            <a:ahLst/>
            <a:cxnLst/>
            <a:rect l="l" t="t" r="r" b="b"/>
            <a:pathLst>
              <a:path w="1104738" h="1131853">
                <a:moveTo>
                  <a:pt x="0" y="0"/>
                </a:moveTo>
                <a:lnTo>
                  <a:pt x="1104738" y="0"/>
                </a:lnTo>
                <a:lnTo>
                  <a:pt x="1104738" y="1131853"/>
                </a:lnTo>
                <a:lnTo>
                  <a:pt x="0" y="1131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1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95720" y="557562"/>
            <a:ext cx="10848372" cy="318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453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ESKİ YILLARDA UYGULANAN BARAJ PUAN UYGULAMASI KALDIRILMIŞTIR. PUANI HESAPLANAN HER ADAY TERCİH YAPABİLİR.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48332" y="4195127"/>
            <a:ext cx="9895760" cy="623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7"/>
              </a:lnSpc>
            </a:pPr>
            <a:r>
              <a:rPr lang="en-US" sz="275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Puan hesaplaması yapılabilmesi için TYT testindeki Türkçe veya Matematik testlerinden 0.5 net yapılması gerekmektedir. Bu kural gerçekleşmezse TYT ve AYT puanı hesaplamaz.</a:t>
            </a:r>
          </a:p>
          <a:p>
            <a:pPr algn="l">
              <a:lnSpc>
                <a:spcPts val="3857"/>
              </a:lnSpc>
            </a:pPr>
            <a:endParaRPr lang="en-US" sz="275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3857"/>
              </a:lnSpc>
            </a:pPr>
            <a:r>
              <a:rPr lang="en-US" sz="275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AYT puanının hesaplanabilmesi için puan getiren testlerin herhangi birinden 0.5 net yapılmalıdır. </a:t>
            </a:r>
          </a:p>
          <a:p>
            <a:pPr algn="l">
              <a:lnSpc>
                <a:spcPts val="3857"/>
              </a:lnSpc>
            </a:pPr>
            <a:endParaRPr lang="en-US" sz="275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3857"/>
              </a:lnSpc>
            </a:pPr>
            <a:r>
              <a:rPr lang="en-US" sz="275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Örneğin Sayısal puanının hesaplanabilmesi için Fen Bilimleri veya Matematik 2 testinden en az 0.5 net yapmış olmalıdır.</a:t>
            </a:r>
          </a:p>
          <a:p>
            <a:pPr algn="l">
              <a:lnSpc>
                <a:spcPts val="3577"/>
              </a:lnSpc>
            </a:pPr>
            <a:endParaRPr lang="en-US" sz="275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3577"/>
              </a:lnSpc>
            </a:pPr>
            <a:endParaRPr lang="en-US" sz="275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943594" y="6375971"/>
            <a:ext cx="1104738" cy="1238376"/>
          </a:xfrm>
          <a:custGeom>
            <a:avLst/>
            <a:gdLst/>
            <a:ahLst/>
            <a:cxnLst/>
            <a:rect l="l" t="t" r="r" b="b"/>
            <a:pathLst>
              <a:path w="1104738" h="1238376">
                <a:moveTo>
                  <a:pt x="0" y="0"/>
                </a:moveTo>
                <a:lnTo>
                  <a:pt x="1104738" y="0"/>
                </a:lnTo>
                <a:lnTo>
                  <a:pt x="1104738" y="1238376"/>
                </a:lnTo>
                <a:lnTo>
                  <a:pt x="0" y="1238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1103" y="8126220"/>
            <a:ext cx="1104738" cy="1238376"/>
          </a:xfrm>
          <a:custGeom>
            <a:avLst/>
            <a:gdLst/>
            <a:ahLst/>
            <a:cxnLst/>
            <a:rect l="l" t="t" r="r" b="b"/>
            <a:pathLst>
              <a:path w="1104738" h="1238376">
                <a:moveTo>
                  <a:pt x="0" y="0"/>
                </a:moveTo>
                <a:lnTo>
                  <a:pt x="1104738" y="0"/>
                </a:lnTo>
                <a:lnTo>
                  <a:pt x="1104738" y="1238376"/>
                </a:lnTo>
                <a:lnTo>
                  <a:pt x="0" y="1238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0302" y="3087434"/>
            <a:ext cx="16068675" cy="0"/>
          </a:xfrm>
          <a:prstGeom prst="line">
            <a:avLst/>
          </a:prstGeom>
          <a:ln w="19050" cap="rnd">
            <a:solidFill>
              <a:srgbClr val="27392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704850" y="2925509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9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479827" y="2925509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9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757052" y="2925509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739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70416" y="1151490"/>
            <a:ext cx="18117584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SIRALAMA BARAJI BULUNAN BÖLÜMLER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719322"/>
            <a:ext cx="4522421" cy="1230784"/>
            <a:chOff x="0" y="0"/>
            <a:chExt cx="1172144" cy="319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FFE34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TIP 50 BİN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23429" y="3719322"/>
            <a:ext cx="4522421" cy="1230784"/>
            <a:chOff x="0" y="0"/>
            <a:chExt cx="1172144" cy="3190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21961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DİŞ HEKİMLİĞİ 80 BİN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14995" y="3719322"/>
            <a:ext cx="4522421" cy="1230784"/>
            <a:chOff x="0" y="0"/>
            <a:chExt cx="1172144" cy="3190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F86C6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ECZACILIK 100 BİN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61504" y="6397846"/>
            <a:ext cx="4684346" cy="1274852"/>
            <a:chOff x="0" y="0"/>
            <a:chExt cx="1172144" cy="3190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FFE34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MÜHENDİSLİK 300 BİN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146" y="6397846"/>
            <a:ext cx="4522421" cy="1230784"/>
            <a:chOff x="0" y="0"/>
            <a:chExt cx="1172144" cy="3190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F86C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HUKUK 125 BİN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914995" y="6397846"/>
            <a:ext cx="4522421" cy="1230784"/>
            <a:chOff x="0" y="0"/>
            <a:chExt cx="1172144" cy="3190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8BBA8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MİMARLIK 250 BİN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61504" y="8706152"/>
            <a:ext cx="4684346" cy="1274852"/>
            <a:chOff x="0" y="0"/>
            <a:chExt cx="1172144" cy="3190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72144" cy="319001"/>
            </a:xfrm>
            <a:custGeom>
              <a:avLst/>
              <a:gdLst/>
              <a:ahLst/>
              <a:cxnLst/>
              <a:rect l="l" t="t" r="r" b="b"/>
              <a:pathLst>
                <a:path w="1172144" h="319001">
                  <a:moveTo>
                    <a:pt x="968944" y="0"/>
                  </a:moveTo>
                  <a:lnTo>
                    <a:pt x="0" y="0"/>
                  </a:lnTo>
                  <a:lnTo>
                    <a:pt x="0" y="319001"/>
                  </a:lnTo>
                  <a:lnTo>
                    <a:pt x="968944" y="319001"/>
                  </a:lnTo>
                  <a:lnTo>
                    <a:pt x="1172144" y="159500"/>
                  </a:lnTo>
                  <a:lnTo>
                    <a:pt x="968944" y="0"/>
                  </a:lnTo>
                  <a:close/>
                </a:path>
              </a:pathLst>
            </a:custGeom>
            <a:solidFill>
              <a:srgbClr val="21961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57844" cy="35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r>
                <a:rPr lang="en-US" sz="2073" b="1">
                  <a:solidFill>
                    <a:srgbClr val="000000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ÖĞRETMENLİK 300 BİN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86550" y="-3355016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95283" y="1294154"/>
            <a:ext cx="14297434" cy="3258302"/>
            <a:chOff x="0" y="0"/>
            <a:chExt cx="19063245" cy="434440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063245" cy="4344402"/>
              <a:chOff x="0" y="0"/>
              <a:chExt cx="8098763" cy="184566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8006053" cy="1752951"/>
              </a:xfrm>
              <a:custGeom>
                <a:avLst/>
                <a:gdLst/>
                <a:ahLst/>
                <a:cxnLst/>
                <a:rect l="l" t="t" r="r" b="b"/>
                <a:pathLst>
                  <a:path w="8006053" h="1752951">
                    <a:moveTo>
                      <a:pt x="0" y="1698341"/>
                    </a:moveTo>
                    <a:lnTo>
                      <a:pt x="0" y="1752951"/>
                    </a:lnTo>
                    <a:lnTo>
                      <a:pt x="8006053" y="1752951"/>
                    </a:lnTo>
                    <a:lnTo>
                      <a:pt x="8006053" y="0"/>
                    </a:lnTo>
                    <a:lnTo>
                      <a:pt x="7951443" y="0"/>
                    </a:lnTo>
                    <a:lnTo>
                      <a:pt x="7951443" y="169834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8031453" cy="1778351"/>
              </a:xfrm>
              <a:custGeom>
                <a:avLst/>
                <a:gdLst/>
                <a:ahLst/>
                <a:cxnLst/>
                <a:rect l="l" t="t" r="r" b="b"/>
                <a:pathLst>
                  <a:path w="8031453" h="1778351">
                    <a:moveTo>
                      <a:pt x="7964143" y="0"/>
                    </a:moveTo>
                    <a:lnTo>
                      <a:pt x="7964143" y="12700"/>
                    </a:lnTo>
                    <a:lnTo>
                      <a:pt x="8018753" y="12700"/>
                    </a:lnTo>
                    <a:lnTo>
                      <a:pt x="8018753" y="1765651"/>
                    </a:lnTo>
                    <a:lnTo>
                      <a:pt x="12700" y="1765651"/>
                    </a:lnTo>
                    <a:lnTo>
                      <a:pt x="12700" y="1711041"/>
                    </a:lnTo>
                    <a:lnTo>
                      <a:pt x="0" y="1711041"/>
                    </a:lnTo>
                    <a:lnTo>
                      <a:pt x="0" y="1778351"/>
                    </a:lnTo>
                    <a:lnTo>
                      <a:pt x="8031453" y="1778351"/>
                    </a:lnTo>
                    <a:lnTo>
                      <a:pt x="803145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8006053" cy="1752951"/>
              </a:xfrm>
              <a:custGeom>
                <a:avLst/>
                <a:gdLst/>
                <a:ahLst/>
                <a:cxnLst/>
                <a:rect l="l" t="t" r="r" b="b"/>
                <a:pathLst>
                  <a:path w="8006053" h="1752951">
                    <a:moveTo>
                      <a:pt x="0" y="0"/>
                    </a:moveTo>
                    <a:lnTo>
                      <a:pt x="8006053" y="0"/>
                    </a:lnTo>
                    <a:lnTo>
                      <a:pt x="8006053" y="1752951"/>
                    </a:lnTo>
                    <a:lnTo>
                      <a:pt x="0" y="1752951"/>
                    </a:lnTo>
                    <a:close/>
                  </a:path>
                </a:pathLst>
              </a:custGeom>
              <a:solidFill>
                <a:srgbClr val="DBFF6E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8031453" cy="1778351"/>
              </a:xfrm>
              <a:custGeom>
                <a:avLst/>
                <a:gdLst/>
                <a:ahLst/>
                <a:cxnLst/>
                <a:rect l="l" t="t" r="r" b="b"/>
                <a:pathLst>
                  <a:path w="8031453" h="1778351">
                    <a:moveTo>
                      <a:pt x="80010" y="1778351"/>
                    </a:moveTo>
                    <a:lnTo>
                      <a:pt x="8031453" y="1778351"/>
                    </a:lnTo>
                    <a:lnTo>
                      <a:pt x="8031453" y="80010"/>
                    </a:lnTo>
                    <a:lnTo>
                      <a:pt x="8031453" y="67310"/>
                    </a:lnTo>
                    <a:lnTo>
                      <a:pt x="8031453" y="0"/>
                    </a:lnTo>
                    <a:lnTo>
                      <a:pt x="0" y="0"/>
                    </a:lnTo>
                    <a:lnTo>
                      <a:pt x="0" y="1778351"/>
                    </a:lnTo>
                    <a:lnTo>
                      <a:pt x="67310" y="1778351"/>
                    </a:lnTo>
                    <a:lnTo>
                      <a:pt x="80010" y="1778351"/>
                    </a:lnTo>
                    <a:close/>
                    <a:moveTo>
                      <a:pt x="12700" y="12700"/>
                    </a:moveTo>
                    <a:lnTo>
                      <a:pt x="8018753" y="12700"/>
                    </a:lnTo>
                    <a:lnTo>
                      <a:pt x="8018753" y="1765651"/>
                    </a:lnTo>
                    <a:lnTo>
                      <a:pt x="12700" y="1765651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726273" y="738677"/>
              <a:ext cx="17610700" cy="256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3"/>
                </a:lnSpc>
              </a:pPr>
              <a:r>
                <a:rPr lang="en-US" sz="6344" b="1" spc="222">
                  <a:solidFill>
                    <a:srgbClr val="000000"/>
                  </a:solidFill>
                  <a:latin typeface="IBM Plex Mono Bold"/>
                  <a:ea typeface="IBM Plex Mono Bold"/>
                  <a:cs typeface="IBM Plex Mono Bold"/>
                  <a:sym typeface="IBM Plex Mono Bold"/>
                </a:rPr>
                <a:t>OBP(ORTAÖĞRETIM BAŞARI PUANININ HESAPLANMASI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78497" y="1627257"/>
            <a:ext cx="1310625" cy="824502"/>
          </a:xfrm>
          <a:custGeom>
            <a:avLst/>
            <a:gdLst/>
            <a:ahLst/>
            <a:cxnLst/>
            <a:rect l="l" t="t" r="r" b="b"/>
            <a:pathLst>
              <a:path w="1310625" h="824502">
                <a:moveTo>
                  <a:pt x="0" y="0"/>
                </a:moveTo>
                <a:lnTo>
                  <a:pt x="1310625" y="0"/>
                </a:lnTo>
                <a:lnTo>
                  <a:pt x="1310625" y="824502"/>
                </a:lnTo>
                <a:lnTo>
                  <a:pt x="0" y="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05096" y="5143500"/>
            <a:ext cx="1125241" cy="1125241"/>
          </a:xfrm>
          <a:custGeom>
            <a:avLst/>
            <a:gdLst/>
            <a:ahLst/>
            <a:cxnLst/>
            <a:rect l="l" t="t" r="r" b="b"/>
            <a:pathLst>
              <a:path w="1125241" h="1125241">
                <a:moveTo>
                  <a:pt x="0" y="0"/>
                </a:moveTo>
                <a:lnTo>
                  <a:pt x="1125240" y="0"/>
                </a:lnTo>
                <a:lnTo>
                  <a:pt x="1125240" y="1125241"/>
                </a:lnTo>
                <a:lnTo>
                  <a:pt x="0" y="1125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6328" y="8054912"/>
            <a:ext cx="1074009" cy="1074009"/>
          </a:xfrm>
          <a:custGeom>
            <a:avLst/>
            <a:gdLst/>
            <a:ahLst/>
            <a:cxnLst/>
            <a:rect l="l" t="t" r="r" b="b"/>
            <a:pathLst>
              <a:path w="1074009" h="1074009">
                <a:moveTo>
                  <a:pt x="0" y="0"/>
                </a:moveTo>
                <a:lnTo>
                  <a:pt x="1074008" y="0"/>
                </a:lnTo>
                <a:lnTo>
                  <a:pt x="1074008" y="1074009"/>
                </a:lnTo>
                <a:lnTo>
                  <a:pt x="0" y="1074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645085" y="5143500"/>
            <a:ext cx="1625429" cy="502405"/>
          </a:xfrm>
          <a:custGeom>
            <a:avLst/>
            <a:gdLst/>
            <a:ahLst/>
            <a:cxnLst/>
            <a:rect l="l" t="t" r="r" b="b"/>
            <a:pathLst>
              <a:path w="1625429" h="502405">
                <a:moveTo>
                  <a:pt x="0" y="0"/>
                </a:moveTo>
                <a:lnTo>
                  <a:pt x="1625429" y="0"/>
                </a:lnTo>
                <a:lnTo>
                  <a:pt x="1625429" y="502405"/>
                </a:lnTo>
                <a:lnTo>
                  <a:pt x="0" y="502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645085" y="7852984"/>
            <a:ext cx="1228430" cy="1096653"/>
          </a:xfrm>
          <a:custGeom>
            <a:avLst/>
            <a:gdLst/>
            <a:ahLst/>
            <a:cxnLst/>
            <a:rect l="l" t="t" r="r" b="b"/>
            <a:pathLst>
              <a:path w="1228430" h="1096653">
                <a:moveTo>
                  <a:pt x="0" y="0"/>
                </a:moveTo>
                <a:lnTo>
                  <a:pt x="1228430" y="0"/>
                </a:lnTo>
                <a:lnTo>
                  <a:pt x="1228430" y="1096653"/>
                </a:lnTo>
                <a:lnTo>
                  <a:pt x="0" y="1096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878776" y="1294154"/>
            <a:ext cx="1219464" cy="1219464"/>
          </a:xfrm>
          <a:custGeom>
            <a:avLst/>
            <a:gdLst/>
            <a:ahLst/>
            <a:cxnLst/>
            <a:rect l="l" t="t" r="r" b="b"/>
            <a:pathLst>
              <a:path w="1219464" h="1219464">
                <a:moveTo>
                  <a:pt x="0" y="0"/>
                </a:moveTo>
                <a:lnTo>
                  <a:pt x="1219464" y="0"/>
                </a:lnTo>
                <a:lnTo>
                  <a:pt x="1219464" y="1219464"/>
                </a:lnTo>
                <a:lnTo>
                  <a:pt x="0" y="12194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375938" y="8832782"/>
            <a:ext cx="1177184" cy="1172903"/>
          </a:xfrm>
          <a:custGeom>
            <a:avLst/>
            <a:gdLst/>
            <a:ahLst/>
            <a:cxnLst/>
            <a:rect l="l" t="t" r="r" b="b"/>
            <a:pathLst>
              <a:path w="1177184" h="1172903">
                <a:moveTo>
                  <a:pt x="0" y="0"/>
                </a:moveTo>
                <a:lnTo>
                  <a:pt x="1177184" y="0"/>
                </a:lnTo>
                <a:lnTo>
                  <a:pt x="1177184" y="1172903"/>
                </a:lnTo>
                <a:lnTo>
                  <a:pt x="0" y="11729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67096" y="8993505"/>
            <a:ext cx="840173" cy="1040755"/>
          </a:xfrm>
          <a:custGeom>
            <a:avLst/>
            <a:gdLst/>
            <a:ahLst/>
            <a:cxnLst/>
            <a:rect l="l" t="t" r="r" b="b"/>
            <a:pathLst>
              <a:path w="840173" h="1040755">
                <a:moveTo>
                  <a:pt x="0" y="0"/>
                </a:moveTo>
                <a:lnTo>
                  <a:pt x="840173" y="0"/>
                </a:lnTo>
                <a:lnTo>
                  <a:pt x="840173" y="1040755"/>
                </a:lnTo>
                <a:lnTo>
                  <a:pt x="0" y="10407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42682" y="4903424"/>
            <a:ext cx="14902403" cy="472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382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OBP başarı puanı hesaplaması öğrencinin diploma notuna göre yapılır. OBP hesaplamanın kısa yolu öğrencinin diploma notunun 0.6 ile çarpılmasıdır.</a:t>
            </a:r>
          </a:p>
          <a:p>
            <a:pPr algn="ctr">
              <a:lnSpc>
                <a:spcPts val="5355"/>
              </a:lnSpc>
            </a:pPr>
            <a:endParaRPr lang="en-US" sz="382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5355"/>
              </a:lnSpc>
            </a:pPr>
            <a:r>
              <a:rPr lang="en-US" sz="382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Örneğin diploma notu 80 olan bir öğrencinin OBP’nı 80x0.6=48 olacaktır.</a:t>
            </a:r>
          </a:p>
          <a:p>
            <a:pPr algn="ctr">
              <a:lnSpc>
                <a:spcPts val="5355"/>
              </a:lnSpc>
            </a:pPr>
            <a:endParaRPr lang="en-US" sz="3825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508" y="4450057"/>
            <a:ext cx="10716892" cy="5641897"/>
          </a:xfrm>
          <a:custGeom>
            <a:avLst/>
            <a:gdLst/>
            <a:ahLst/>
            <a:cxnLst/>
            <a:rect l="l" t="t" r="r" b="b"/>
            <a:pathLst>
              <a:path w="10716892" h="5641897">
                <a:moveTo>
                  <a:pt x="0" y="0"/>
                </a:moveTo>
                <a:lnTo>
                  <a:pt x="10716892" y="0"/>
                </a:lnTo>
                <a:lnTo>
                  <a:pt x="10716892" y="5641897"/>
                </a:lnTo>
                <a:lnTo>
                  <a:pt x="0" y="5641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422" b="-41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4159" y="628018"/>
            <a:ext cx="18288000" cy="279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YÜKSEKÖRETİM KURUMLARI SINAVI (YKS) NEDİR?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61846" y="3125629"/>
            <a:ext cx="6004414" cy="632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3"/>
              </a:lnSpc>
            </a:pPr>
            <a:r>
              <a:rPr lang="en-US" sz="596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Üniversiteye geçiş işlemleri için gerekli olan üç oturumdan oluşan bir sınavdır.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77506" y="3423055"/>
            <a:ext cx="15584148" cy="5706403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9" cy="14868145"/>
            </a:xfrm>
            <a:custGeom>
              <a:avLst/>
              <a:gdLst/>
              <a:ahLst/>
              <a:cxnLst/>
              <a:rect l="l" t="t" r="r" b="b"/>
              <a:pathLst>
                <a:path w="40855419" h="14868145">
                  <a:moveTo>
                    <a:pt x="0" y="0"/>
                  </a:moveTo>
                  <a:lnTo>
                    <a:pt x="40855419" y="0"/>
                  </a:lnTo>
                  <a:lnTo>
                    <a:pt x="40855419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85016" y="1261660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35437" y="1421533"/>
            <a:ext cx="1020190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Yerleştirme Puanı</a:t>
            </a:r>
          </a:p>
        </p:txBody>
      </p:sp>
      <p:sp>
        <p:nvSpPr>
          <p:cNvPr id="13" name="Freeform 13"/>
          <p:cNvSpPr/>
          <p:nvPr/>
        </p:nvSpPr>
        <p:spPr>
          <a:xfrm rot="1004470">
            <a:off x="15630596" y="1227629"/>
            <a:ext cx="1340074" cy="1734214"/>
          </a:xfrm>
          <a:custGeom>
            <a:avLst/>
            <a:gdLst/>
            <a:ahLst/>
            <a:cxnLst/>
            <a:rect l="l" t="t" r="r" b="b"/>
            <a:pathLst>
              <a:path w="1340074" h="1734214">
                <a:moveTo>
                  <a:pt x="0" y="0"/>
                </a:moveTo>
                <a:lnTo>
                  <a:pt x="1340074" y="0"/>
                </a:lnTo>
                <a:lnTo>
                  <a:pt x="1340074" y="1734214"/>
                </a:lnTo>
                <a:lnTo>
                  <a:pt x="0" y="173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99810">
            <a:off x="1327799" y="1205550"/>
            <a:ext cx="1421458" cy="1839534"/>
          </a:xfrm>
          <a:custGeom>
            <a:avLst/>
            <a:gdLst/>
            <a:ahLst/>
            <a:cxnLst/>
            <a:rect l="l" t="t" r="r" b="b"/>
            <a:pathLst>
              <a:path w="1421458" h="1839534">
                <a:moveTo>
                  <a:pt x="0" y="0"/>
                </a:moveTo>
                <a:lnTo>
                  <a:pt x="1421458" y="0"/>
                </a:lnTo>
                <a:lnTo>
                  <a:pt x="1421458" y="1839534"/>
                </a:lnTo>
                <a:lnTo>
                  <a:pt x="0" y="1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38528" y="3762909"/>
            <a:ext cx="14073354" cy="567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Yerleştime puanı ham puan üzerine OBP puanının eklenmiş halidir.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Y-TYT, Y-EA, Y-SAY, Y-SÖZ ve Y-DİL diye yazılır.</a:t>
            </a:r>
          </a:p>
          <a:p>
            <a:pPr algn="ctr">
              <a:lnSpc>
                <a:spcPts val="6020"/>
              </a:lnSpc>
            </a:pPr>
            <a:endParaRPr lang="en-US" sz="43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YKS puanı hesaplanırken TYT puanının %40'ı AYT puanının %60'ı alınarak hesaplama yapılır.</a:t>
            </a:r>
          </a:p>
          <a:p>
            <a:pPr algn="ctr">
              <a:lnSpc>
                <a:spcPts val="8960"/>
              </a:lnSpc>
            </a:pPr>
            <a:endParaRPr lang="en-US" sz="43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04979" y="2775100"/>
            <a:ext cx="4306184" cy="52626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286000" y="0"/>
            <a:ext cx="13716000" cy="1488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700"/>
          </a:p>
        </p:txBody>
      </p:sp>
      <p:sp>
        <p:nvSpPr>
          <p:cNvPr id="33" name="TextBox 4"/>
          <p:cNvSpPr txBox="1"/>
          <p:nvPr/>
        </p:nvSpPr>
        <p:spPr>
          <a:xfrm>
            <a:off x="2040147" y="95445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651195" y="864619"/>
            <a:ext cx="123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7075968" y="1648932"/>
          <a:ext cx="8096694" cy="822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96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Tıp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Beslenme ve Diyetetik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Bilgisayar ve Yazılım Mühendisliği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Dil ve Konuşma Terapisi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Dijital Oyun Tasarımı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Diş Hekimliği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Eczacılık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err="1" smtClean="0"/>
                        <a:t>Ergoterapi</a:t>
                      </a:r>
                      <a:r>
                        <a:rPr lang="tr-TR" sz="2700" dirty="0" smtClean="0"/>
                        <a:t> (Fakülte, Yüksek kul)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Fizyoterapi ve Rehabilitasyon (Fakülte-Yüksek Okul)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Genetik ve </a:t>
                      </a:r>
                      <a:r>
                        <a:rPr lang="tr-TR" sz="2700" dirty="0" err="1" smtClean="0"/>
                        <a:t>Biyomühendislik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Hemşirelik (Fakülte)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İç Mimarlık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Kentsel Tasarım ve Peyzaj Mimarlığı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Mimarlık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Moleküler Biyoloji ve Genetik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04979" y="2775100"/>
            <a:ext cx="4306184" cy="56458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046767" y="0"/>
            <a:ext cx="13716000" cy="1488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700"/>
          </a:p>
        </p:txBody>
      </p:sp>
      <p:sp>
        <p:nvSpPr>
          <p:cNvPr id="33" name="TextBox 4"/>
          <p:cNvSpPr txBox="1"/>
          <p:nvPr/>
        </p:nvSpPr>
        <p:spPr>
          <a:xfrm>
            <a:off x="2040147" y="95445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651195" y="864619"/>
            <a:ext cx="123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300251" y="9739313"/>
            <a:ext cx="476472" cy="547688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7761767" y="1696779"/>
          <a:ext cx="7474688" cy="8229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tr-TR" sz="2700" b="0" dirty="0" smtClean="0"/>
                        <a:t>Hukuk </a:t>
                      </a:r>
                      <a:endParaRPr lang="tr-TR" sz="2700" b="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Çocuk Gelişimi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Sosyal Hizmet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Grafik Tasarım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Siyaset Bilimi ve Kamu Yönetimi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İç Mimarlık ve Çevre Tasarımı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/>
                        <a:t>Bankacılık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İktisadi ve İdari Bilimler Programları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İşletme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Kamu Yönetimi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Uluslararası İlişkiler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Moda Tasarımı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Psikoloji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Rehberlik ve Psikolojik Danışmanlık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Sınıf Öğretmenliği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04979" y="2775100"/>
            <a:ext cx="4306184" cy="56458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286000" y="0"/>
            <a:ext cx="13716000" cy="1488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700"/>
          </a:p>
        </p:txBody>
      </p:sp>
      <p:sp>
        <p:nvSpPr>
          <p:cNvPr id="33" name="TextBox 4"/>
          <p:cNvSpPr txBox="1"/>
          <p:nvPr/>
        </p:nvSpPr>
        <p:spPr>
          <a:xfrm>
            <a:off x="2040147" y="95445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651195" y="864619"/>
            <a:ext cx="123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300251" y="9739313"/>
            <a:ext cx="476472" cy="547688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7761767" y="1696779"/>
          <a:ext cx="7474688" cy="8229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tr-TR" sz="2700" b="0" dirty="0" smtClean="0"/>
                        <a:t>Animasyon ve Oyun Tasarımı</a:t>
                      </a:r>
                      <a:endParaRPr lang="tr-TR" sz="2700" b="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Çizgi Film ve Animasyon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Halkla İlişkiler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İlahiyat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Okul Öncesi Öğretmenliği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Özel Eğitim Öğretmenliği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/>
                        <a:t>Radyo, Televizyon ve Sinema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Rekreasyon Yönetimi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Sinema ve Televizyon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Sosyal Bilgiler Öğretmenliği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Türkçe Öğretmenliği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Tarih Öğretmenliği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Medya ve İletişim 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İslam ve Din Bilimleri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Gastronomi ve Mutfak Sanatları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04979" y="2775100"/>
            <a:ext cx="4306184" cy="56458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DİL</a:t>
            </a:r>
          </a:p>
          <a:p>
            <a:pPr algn="ctr"/>
            <a:r>
              <a:rPr lang="tr-TR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286000" y="0"/>
            <a:ext cx="13716000" cy="1488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700"/>
          </a:p>
        </p:txBody>
      </p:sp>
      <p:sp>
        <p:nvSpPr>
          <p:cNvPr id="33" name="TextBox 4"/>
          <p:cNvSpPr txBox="1"/>
          <p:nvPr/>
        </p:nvSpPr>
        <p:spPr>
          <a:xfrm>
            <a:off x="2086848" y="-63885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dil PUANINA GÖRE</a:t>
            </a:r>
          </a:p>
          <a:p>
            <a:pPr algn="ctr"/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604980" y="901337"/>
            <a:ext cx="12358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300251" y="9739313"/>
            <a:ext cx="476472" cy="547688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7489256" y="3447203"/>
          <a:ext cx="7474688" cy="3840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tr-TR" sz="2700" b="0" dirty="0" smtClean="0"/>
                        <a:t>Yabancı Dil Öğretmenlikleri</a:t>
                      </a:r>
                      <a:endParaRPr lang="tr-TR" sz="2700" b="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Yabancı Dil ve</a:t>
                      </a:r>
                      <a:r>
                        <a:rPr lang="tr-TR" sz="2700" baseline="0" dirty="0" smtClean="0"/>
                        <a:t> Edebiyat Bölümleri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Mütercim Tercümanlık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Turizm Rehberliği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Dil Bilimi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tr-TR" sz="2700" dirty="0" smtClean="0"/>
                        <a:t>Çeviri Bilim</a:t>
                      </a:r>
                      <a:endParaRPr lang="tr-T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/>
                        <a:t>Eski Dil ve</a:t>
                      </a:r>
                      <a:r>
                        <a:rPr lang="tr-TR" sz="2700" baseline="0" dirty="0" smtClean="0"/>
                        <a:t> Edebiyat Bölümleri</a:t>
                      </a:r>
                      <a:endParaRPr lang="tr-TR" sz="2700" dirty="0" smtClean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3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0312"/>
            <a:ext cx="3011633" cy="1446688"/>
          </a:xfrm>
          <a:custGeom>
            <a:avLst/>
            <a:gdLst/>
            <a:ahLst/>
            <a:cxnLst/>
            <a:rect l="l" t="t" r="r" b="b"/>
            <a:pathLst>
              <a:path w="3011633" h="1446688">
                <a:moveTo>
                  <a:pt x="0" y="0"/>
                </a:moveTo>
                <a:lnTo>
                  <a:pt x="3011633" y="0"/>
                </a:lnTo>
                <a:lnTo>
                  <a:pt x="3011633" y="1446688"/>
                </a:lnTo>
                <a:lnTo>
                  <a:pt x="0" y="144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1122" y="192017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83901" y="144652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47188" y="192017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001753">
            <a:off x="15635935" y="7200900"/>
            <a:ext cx="3174445" cy="4114800"/>
          </a:xfrm>
          <a:custGeom>
            <a:avLst/>
            <a:gdLst/>
            <a:ahLst/>
            <a:cxnLst/>
            <a:rect l="l" t="t" r="r" b="b"/>
            <a:pathLst>
              <a:path w="3174445" h="4114800">
                <a:moveTo>
                  <a:pt x="0" y="0"/>
                </a:moveTo>
                <a:lnTo>
                  <a:pt x="3174445" y="0"/>
                </a:lnTo>
                <a:lnTo>
                  <a:pt x="31744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0494">
            <a:off x="14028676" y="575365"/>
            <a:ext cx="4489577" cy="2519775"/>
          </a:xfrm>
          <a:custGeom>
            <a:avLst/>
            <a:gdLst/>
            <a:ahLst/>
            <a:cxnLst/>
            <a:rect l="l" t="t" r="r" b="b"/>
            <a:pathLst>
              <a:path w="4489577" h="2519775">
                <a:moveTo>
                  <a:pt x="0" y="0"/>
                </a:moveTo>
                <a:lnTo>
                  <a:pt x="4489577" y="0"/>
                </a:lnTo>
                <a:lnTo>
                  <a:pt x="4489577" y="2519776"/>
                </a:lnTo>
                <a:lnTo>
                  <a:pt x="0" y="25197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7328" y="753040"/>
            <a:ext cx="3861706" cy="290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Sınavlar genel olarak Haziran ayının ikinci haftası olmaktadır.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41604" y="791140"/>
            <a:ext cx="3552506" cy="327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Sınav giriş belgesi ve yeni fotoğraflı yeni nüfus cüzdanı veya geçerliliği olan pasaport ile sınava girilmelidir.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04891" y="879639"/>
            <a:ext cx="3552506" cy="307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Sınav ücreti her yıl oturum başına olacak şekilde ÖSYM tarafından belirlenir.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661975" y="5279634"/>
            <a:ext cx="4026980" cy="4284022"/>
          </a:xfrm>
          <a:custGeom>
            <a:avLst/>
            <a:gdLst/>
            <a:ahLst/>
            <a:cxnLst/>
            <a:rect l="l" t="t" r="r" b="b"/>
            <a:pathLst>
              <a:path w="4026980" h="4284022">
                <a:moveTo>
                  <a:pt x="0" y="0"/>
                </a:moveTo>
                <a:lnTo>
                  <a:pt x="4026980" y="0"/>
                </a:lnTo>
                <a:lnTo>
                  <a:pt x="4026980" y="4284022"/>
                </a:lnTo>
                <a:lnTo>
                  <a:pt x="0" y="4284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920458" y="5143500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30098" y="5874685"/>
            <a:ext cx="4058857" cy="296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37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Sınav başvuruları 2025 Şubat ayı içerisinde geç başvuru Mart ayı içerisinde yapılır.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77956" y="6279591"/>
            <a:ext cx="3552916" cy="221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7"/>
              </a:lnSpc>
            </a:pPr>
            <a:r>
              <a:rPr lang="en-US" sz="309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Sınav sonuçları Temmuz ayı içerisinde açıklanır.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1920" y="2853920"/>
            <a:ext cx="4793742" cy="6775607"/>
          </a:xfrm>
          <a:custGeom>
            <a:avLst/>
            <a:gdLst/>
            <a:ahLst/>
            <a:cxnLst/>
            <a:rect l="l" t="t" r="r" b="b"/>
            <a:pathLst>
              <a:path w="4793742" h="6775607">
                <a:moveTo>
                  <a:pt x="0" y="0"/>
                </a:moveTo>
                <a:lnTo>
                  <a:pt x="4793742" y="0"/>
                </a:lnTo>
                <a:lnTo>
                  <a:pt x="4793742" y="6775607"/>
                </a:lnTo>
                <a:lnTo>
                  <a:pt x="0" y="6775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730678"/>
            <a:ext cx="13590091" cy="363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Katılımınız için Teşekkürler!</a:t>
            </a:r>
          </a:p>
        </p:txBody>
      </p:sp>
      <p:sp>
        <p:nvSpPr>
          <p:cNvPr id="4" name="Freeform 4"/>
          <p:cNvSpPr/>
          <p:nvPr/>
        </p:nvSpPr>
        <p:spPr>
          <a:xfrm>
            <a:off x="17418918" y="9536539"/>
            <a:ext cx="869082" cy="750461"/>
          </a:xfrm>
          <a:custGeom>
            <a:avLst/>
            <a:gdLst/>
            <a:ahLst/>
            <a:cxnLst/>
            <a:rect l="l" t="t" r="r" b="b"/>
            <a:pathLst>
              <a:path w="869082" h="750461">
                <a:moveTo>
                  <a:pt x="0" y="0"/>
                </a:moveTo>
                <a:lnTo>
                  <a:pt x="869082" y="0"/>
                </a:lnTo>
                <a:lnTo>
                  <a:pt x="869082" y="750461"/>
                </a:lnTo>
                <a:lnTo>
                  <a:pt x="0" y="750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786" b="-53284"/>
            </a:stretch>
          </a:blipFill>
        </p:spPr>
      </p:sp>
      <p:pic>
        <p:nvPicPr>
          <p:cNvPr id="5" name="Picture 4" descr="C:\Users\RAM10\Desktop\2021-2022 Eğitim Öğretim Yıllı  Rehberlik ve Psikolojik  Danışman\RAM NOTLAR\Öğretmenler ilgili Sunum ve Afiş ve broşür\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19100"/>
            <a:ext cx="4648200" cy="431157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761" y="2058489"/>
            <a:ext cx="2210516" cy="2537177"/>
          </a:xfrm>
          <a:custGeom>
            <a:avLst/>
            <a:gdLst/>
            <a:ahLst/>
            <a:cxnLst/>
            <a:rect l="l" t="t" r="r" b="b"/>
            <a:pathLst>
              <a:path w="2210516" h="2537177">
                <a:moveTo>
                  <a:pt x="0" y="0"/>
                </a:moveTo>
                <a:lnTo>
                  <a:pt x="2210515" y="0"/>
                </a:lnTo>
                <a:lnTo>
                  <a:pt x="2210515" y="2537177"/>
                </a:lnTo>
                <a:lnTo>
                  <a:pt x="0" y="2537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16988" y="498239"/>
            <a:ext cx="13236615" cy="94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 OTURUM ŞU ŞEKİLDEDİR:</a:t>
            </a:r>
          </a:p>
        </p:txBody>
      </p:sp>
      <p:sp>
        <p:nvSpPr>
          <p:cNvPr id="4" name="Freeform 4"/>
          <p:cNvSpPr/>
          <p:nvPr/>
        </p:nvSpPr>
        <p:spPr>
          <a:xfrm>
            <a:off x="668761" y="4931375"/>
            <a:ext cx="2032009" cy="2332291"/>
          </a:xfrm>
          <a:custGeom>
            <a:avLst/>
            <a:gdLst/>
            <a:ahLst/>
            <a:cxnLst/>
            <a:rect l="l" t="t" r="r" b="b"/>
            <a:pathLst>
              <a:path w="2032009" h="2332291">
                <a:moveTo>
                  <a:pt x="0" y="0"/>
                </a:moveTo>
                <a:lnTo>
                  <a:pt x="2032008" y="0"/>
                </a:lnTo>
                <a:lnTo>
                  <a:pt x="2032008" y="2332291"/>
                </a:lnTo>
                <a:lnTo>
                  <a:pt x="0" y="2332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8761" y="7797178"/>
            <a:ext cx="2077467" cy="2384467"/>
          </a:xfrm>
          <a:custGeom>
            <a:avLst/>
            <a:gdLst/>
            <a:ahLst/>
            <a:cxnLst/>
            <a:rect l="l" t="t" r="r" b="b"/>
            <a:pathLst>
              <a:path w="2077467" h="2384467">
                <a:moveTo>
                  <a:pt x="0" y="0"/>
                </a:moveTo>
                <a:lnTo>
                  <a:pt x="2077467" y="0"/>
                </a:lnTo>
                <a:lnTo>
                  <a:pt x="2077467" y="2384467"/>
                </a:lnTo>
                <a:lnTo>
                  <a:pt x="0" y="2384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56270" y="2695620"/>
            <a:ext cx="1397050" cy="94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TYT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52401" y="5567060"/>
            <a:ext cx="1404789" cy="94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AYT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94458" y="8569842"/>
            <a:ext cx="1447205" cy="946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YDT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873" y="2437065"/>
            <a:ext cx="10009620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1.Oturum: Temel Yeterlilik Testi: Cumartesi günü saat 10.00'da yapılır.</a:t>
            </a:r>
          </a:p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120 Soru 165 dakikadır.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37049" y="5182169"/>
            <a:ext cx="9994403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2.Oturum: Alan Yeterlilik Testi: Pazar günü saat 10.00'da yapılır.</a:t>
            </a:r>
          </a:p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160 Soru 180 dakikadır.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0531" y="7927272"/>
            <a:ext cx="9918315" cy="17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3.Oturum: Yabancı Dil Testi: Pazar günü saat 15.30'da yapılır.</a:t>
            </a:r>
          </a:p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80 Soru 120 dakikadır.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8762" y="369928"/>
            <a:ext cx="8873177" cy="9303462"/>
          </a:xfrm>
          <a:custGeom>
            <a:avLst/>
            <a:gdLst/>
            <a:ahLst/>
            <a:cxnLst/>
            <a:rect l="l" t="t" r="r" b="b"/>
            <a:pathLst>
              <a:path w="8873177" h="9303462">
                <a:moveTo>
                  <a:pt x="0" y="0"/>
                </a:moveTo>
                <a:lnTo>
                  <a:pt x="8873177" y="0"/>
                </a:lnTo>
                <a:lnTo>
                  <a:pt x="8873177" y="9303461"/>
                </a:lnTo>
                <a:lnTo>
                  <a:pt x="0" y="9303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11" y="3269843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39238" y="4236403"/>
            <a:ext cx="9525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4265805" y="1790387"/>
            <a:ext cx="3665730" cy="2116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05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SOSYAL BILGILER:</a:t>
            </a:r>
          </a:p>
          <a:p>
            <a:pPr algn="ctr">
              <a:lnSpc>
                <a:spcPts val="5670"/>
              </a:lnSpc>
            </a:pPr>
            <a:r>
              <a:rPr lang="en-US" sz="405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20 SORU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29017" y="6968403"/>
            <a:ext cx="3585068" cy="170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</a:pPr>
            <a:r>
              <a:rPr lang="en-US" sz="317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FEN BILIMLERI:</a:t>
            </a:r>
          </a:p>
          <a:p>
            <a:pPr algn="ctr">
              <a:lnSpc>
                <a:spcPts val="4450"/>
              </a:lnSpc>
            </a:pPr>
            <a:r>
              <a:rPr lang="en-US" sz="317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20 SORU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39525" y="2129037"/>
            <a:ext cx="3711297" cy="142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7"/>
              </a:lnSpc>
            </a:pPr>
            <a:r>
              <a:rPr lang="en-US" sz="409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TÜRKÇE</a:t>
            </a:r>
          </a:p>
          <a:p>
            <a:pPr algn="ctr">
              <a:lnSpc>
                <a:spcPts val="5727"/>
              </a:lnSpc>
            </a:pPr>
            <a:r>
              <a:rPr lang="en-US" sz="409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40 SORU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74508" y="7099085"/>
            <a:ext cx="4048323" cy="142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5"/>
              </a:lnSpc>
            </a:pPr>
            <a:r>
              <a:rPr lang="en-US" sz="408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MATEMATIK</a:t>
            </a:r>
          </a:p>
          <a:p>
            <a:pPr algn="ctr">
              <a:lnSpc>
                <a:spcPts val="5725"/>
              </a:lnSpc>
            </a:pPr>
            <a:r>
              <a:rPr lang="en-US" sz="408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40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1577" y="-45839"/>
            <a:ext cx="8202811" cy="304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>
                <a:solidFill>
                  <a:srgbClr val="38B6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TYT</a:t>
            </a:r>
          </a:p>
          <a:p>
            <a:pPr algn="ctr">
              <a:lnSpc>
                <a:spcPts val="7715"/>
              </a:lnSpc>
            </a:pPr>
            <a:r>
              <a:rPr lang="en-US" sz="5511">
                <a:solidFill>
                  <a:srgbClr val="38B6FF"/>
                </a:solidFill>
                <a:latin typeface="Abril Fatface"/>
                <a:ea typeface="Abril Fatface"/>
                <a:cs typeface="Abril Fatface"/>
                <a:sym typeface="Abril Fatface"/>
              </a:rPr>
              <a:t>(Temel Yeterlilik Testi) Soru Sayıları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38040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794637" y="3237866"/>
            <a:ext cx="6713041" cy="113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Türkçe Testi 40 sorudan oluşur ve </a:t>
            </a:r>
          </a:p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paragraf ağırlıklıdır.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3552" y="4633873"/>
            <a:ext cx="8155151" cy="17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Sosyal Bilgiler  5 Tarih, 5 Coğrafya, 5 Din Kültürü ve Ahlak Bilgisi, 5 de Felsefe Sorusu olmak üzere 20 sorudan oluşur.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7282" y="6711938"/>
            <a:ext cx="8375464" cy="171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Fen Bilimleri  7 Fizik,  7 Kimya, </a:t>
            </a:r>
          </a:p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6 da Biyoloji   olmak üzere 20 sorudan oluşur.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3552" y="8685228"/>
            <a:ext cx="7511207" cy="113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Matematik 40 sorudan oluşur ve</a:t>
            </a:r>
          </a:p>
          <a:p>
            <a:pPr algn="ctr">
              <a:lnSpc>
                <a:spcPts val="4635"/>
              </a:lnSpc>
            </a:pPr>
            <a:r>
              <a:rPr lang="en-US" sz="33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Geometri soruları da bu teste dahildir.</a:t>
            </a:r>
          </a:p>
        </p:txBody>
      </p:sp>
      <p:sp>
        <p:nvSpPr>
          <p:cNvPr id="15" name="Freeform 15"/>
          <p:cNvSpPr/>
          <p:nvPr/>
        </p:nvSpPr>
        <p:spPr>
          <a:xfrm>
            <a:off x="-3841" y="5021659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6859074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3841" y="8984670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9402" y="277146"/>
            <a:ext cx="4387613" cy="4579102"/>
          </a:xfrm>
          <a:custGeom>
            <a:avLst/>
            <a:gdLst/>
            <a:ahLst/>
            <a:cxnLst/>
            <a:rect l="l" t="t" r="r" b="b"/>
            <a:pathLst>
              <a:path w="4387613" h="4579102">
                <a:moveTo>
                  <a:pt x="0" y="0"/>
                </a:moveTo>
                <a:lnTo>
                  <a:pt x="4387612" y="0"/>
                </a:lnTo>
                <a:lnTo>
                  <a:pt x="4387612" y="4579102"/>
                </a:lnTo>
                <a:lnTo>
                  <a:pt x="0" y="457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36317" y="-284804"/>
            <a:ext cx="14867890" cy="11820492"/>
            <a:chOff x="0" y="0"/>
            <a:chExt cx="812800" cy="6462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46204"/>
            </a:xfrm>
            <a:custGeom>
              <a:avLst/>
              <a:gdLst/>
              <a:ahLst/>
              <a:cxnLst/>
              <a:rect l="l" t="t" r="r" b="b"/>
              <a:pathLst>
                <a:path w="812800" h="646204">
                  <a:moveTo>
                    <a:pt x="203200" y="0"/>
                  </a:moveTo>
                  <a:lnTo>
                    <a:pt x="812800" y="0"/>
                  </a:lnTo>
                  <a:lnTo>
                    <a:pt x="609600" y="646204"/>
                  </a:lnTo>
                  <a:lnTo>
                    <a:pt x="0" y="64620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4F5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609600" cy="684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2172" y="1061295"/>
            <a:ext cx="11416135" cy="120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83"/>
              </a:lnSpc>
            </a:pPr>
            <a:r>
              <a:rPr lang="en-US" sz="7854">
                <a:solidFill>
                  <a:srgbClr val="000000"/>
                </a:solidFill>
                <a:latin typeface="Peace Sans"/>
                <a:ea typeface="Peace Sans"/>
                <a:cs typeface="Peace Sans"/>
                <a:sym typeface="Peace Sans"/>
              </a:rPr>
              <a:t>TYT SORU TARZLARI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480972"/>
            <a:ext cx="14996083" cy="687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2730" lvl="1" indent="-466365" algn="just">
              <a:lnSpc>
                <a:spcPts val="6048"/>
              </a:lnSpc>
              <a:buFont typeface="Arial"/>
              <a:buChar char="•"/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Sorular 9. ve 10. sınıfın</a:t>
            </a:r>
          </a:p>
          <a:p>
            <a:pPr algn="just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konularından oluşur.</a:t>
            </a:r>
          </a:p>
          <a:p>
            <a:pPr algn="just">
              <a:lnSpc>
                <a:spcPts val="6048"/>
              </a:lnSpc>
            </a:pPr>
            <a:endParaRPr lang="en-US" sz="4320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marL="932730" lvl="1" indent="-466365" algn="just">
              <a:lnSpc>
                <a:spcPts val="6048"/>
              </a:lnSpc>
              <a:buFont typeface="Arial"/>
              <a:buChar char="•"/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Okuduğunu anlama ve</a:t>
            </a:r>
          </a:p>
          <a:p>
            <a:pPr algn="just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yorumlama becerisini ölçen sorular bulunmaktadır.</a:t>
            </a:r>
          </a:p>
          <a:p>
            <a:pPr algn="just">
              <a:lnSpc>
                <a:spcPts val="6048"/>
              </a:lnSpc>
            </a:pPr>
            <a:endParaRPr lang="en-US" sz="4320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marL="932730" lvl="1" indent="-466365" algn="just">
              <a:lnSpc>
                <a:spcPts val="6048"/>
              </a:lnSpc>
              <a:buFont typeface="Arial"/>
              <a:buChar char="•"/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Matematik soruları temel işle</a:t>
            </a:r>
          </a:p>
          <a:p>
            <a:pPr algn="just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ve analiz yapma becerilerini ölçmeye yöneliktir.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7384" y="0"/>
            <a:ext cx="14867890" cy="11150918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3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81667" y="392583"/>
            <a:ext cx="4692096" cy="4234616"/>
          </a:xfrm>
          <a:custGeom>
            <a:avLst/>
            <a:gdLst/>
            <a:ahLst/>
            <a:cxnLst/>
            <a:rect l="l" t="t" r="r" b="b"/>
            <a:pathLst>
              <a:path w="4692096" h="4234616">
                <a:moveTo>
                  <a:pt x="0" y="0"/>
                </a:moveTo>
                <a:lnTo>
                  <a:pt x="4692096" y="0"/>
                </a:lnTo>
                <a:lnTo>
                  <a:pt x="4692096" y="4234616"/>
                </a:lnTo>
                <a:lnTo>
                  <a:pt x="0" y="4234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8049" y="399963"/>
            <a:ext cx="2768042" cy="2768042"/>
          </a:xfrm>
          <a:custGeom>
            <a:avLst/>
            <a:gdLst/>
            <a:ahLst/>
            <a:cxnLst/>
            <a:rect l="l" t="t" r="r" b="b"/>
            <a:pathLst>
              <a:path w="2768042" h="2768042">
                <a:moveTo>
                  <a:pt x="0" y="0"/>
                </a:moveTo>
                <a:lnTo>
                  <a:pt x="2768042" y="0"/>
                </a:lnTo>
                <a:lnTo>
                  <a:pt x="2768042" y="2768042"/>
                </a:lnTo>
                <a:lnTo>
                  <a:pt x="0" y="2768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03959" y="278283"/>
            <a:ext cx="8966195" cy="288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Üniversiteye girmek için TYT sınavına girmek zorunludur.</a:t>
            </a:r>
          </a:p>
        </p:txBody>
      </p:sp>
      <p:sp>
        <p:nvSpPr>
          <p:cNvPr id="8" name="Freeform 8"/>
          <p:cNvSpPr/>
          <p:nvPr/>
        </p:nvSpPr>
        <p:spPr>
          <a:xfrm>
            <a:off x="1578049" y="3995352"/>
            <a:ext cx="2661518" cy="2661518"/>
          </a:xfrm>
          <a:custGeom>
            <a:avLst/>
            <a:gdLst/>
            <a:ahLst/>
            <a:cxnLst/>
            <a:rect l="l" t="t" r="r" b="b"/>
            <a:pathLst>
              <a:path w="2661518" h="2661518">
                <a:moveTo>
                  <a:pt x="0" y="0"/>
                </a:moveTo>
                <a:lnTo>
                  <a:pt x="2661519" y="0"/>
                </a:lnTo>
                <a:lnTo>
                  <a:pt x="2661519" y="2661518"/>
                </a:lnTo>
                <a:lnTo>
                  <a:pt x="0" y="266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03959" y="4073448"/>
            <a:ext cx="13269804" cy="288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Ön lisans programlarına ve açık öğretim ön lisans programlarına  TYT puanı ile tercih yapılır.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52350" y="7570015"/>
            <a:ext cx="2587218" cy="2587218"/>
          </a:xfrm>
          <a:custGeom>
            <a:avLst/>
            <a:gdLst/>
            <a:ahLst/>
            <a:cxnLst/>
            <a:rect l="l" t="t" r="r" b="b"/>
            <a:pathLst>
              <a:path w="2587218" h="2587218">
                <a:moveTo>
                  <a:pt x="0" y="0"/>
                </a:moveTo>
                <a:lnTo>
                  <a:pt x="2587218" y="0"/>
                </a:lnTo>
                <a:lnTo>
                  <a:pt x="2587218" y="2587217"/>
                </a:lnTo>
                <a:lnTo>
                  <a:pt x="0" y="2587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53805" y="7847388"/>
            <a:ext cx="13834195" cy="19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Yetenek sınavı ile öğrenci alan bölümlerde de TYT puanı hesaplamaya dahil edilir.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89125" y="91306"/>
            <a:ext cx="14867890" cy="11150918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E3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81667" y="392583"/>
            <a:ext cx="4692096" cy="4234616"/>
          </a:xfrm>
          <a:custGeom>
            <a:avLst/>
            <a:gdLst/>
            <a:ahLst/>
            <a:cxnLst/>
            <a:rect l="l" t="t" r="r" b="b"/>
            <a:pathLst>
              <a:path w="4692096" h="4234616">
                <a:moveTo>
                  <a:pt x="0" y="0"/>
                </a:moveTo>
                <a:lnTo>
                  <a:pt x="4692096" y="0"/>
                </a:lnTo>
                <a:lnTo>
                  <a:pt x="4692096" y="4234616"/>
                </a:lnTo>
                <a:lnTo>
                  <a:pt x="0" y="4234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8049" y="3995352"/>
            <a:ext cx="2661518" cy="2661518"/>
          </a:xfrm>
          <a:custGeom>
            <a:avLst/>
            <a:gdLst/>
            <a:ahLst/>
            <a:cxnLst/>
            <a:rect l="l" t="t" r="r" b="b"/>
            <a:pathLst>
              <a:path w="2661518" h="2661518">
                <a:moveTo>
                  <a:pt x="0" y="0"/>
                </a:moveTo>
                <a:lnTo>
                  <a:pt x="2661519" y="0"/>
                </a:lnTo>
                <a:lnTo>
                  <a:pt x="2661519" y="2661518"/>
                </a:lnTo>
                <a:lnTo>
                  <a:pt x="0" y="266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2350" y="7570015"/>
            <a:ext cx="2587218" cy="2587218"/>
          </a:xfrm>
          <a:custGeom>
            <a:avLst/>
            <a:gdLst/>
            <a:ahLst/>
            <a:cxnLst/>
            <a:rect l="l" t="t" r="r" b="b"/>
            <a:pathLst>
              <a:path w="2587218" h="2587218">
                <a:moveTo>
                  <a:pt x="0" y="0"/>
                </a:moveTo>
                <a:lnTo>
                  <a:pt x="2587218" y="0"/>
                </a:lnTo>
                <a:lnTo>
                  <a:pt x="2587218" y="2587217"/>
                </a:lnTo>
                <a:lnTo>
                  <a:pt x="0" y="2587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03057" y="259233"/>
            <a:ext cx="9858103" cy="290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548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ASTSUBAY MESLEK YÜKSEK OKULU VE POLİS MESLEK YÜKSEK OKULU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95115" y="3875535"/>
            <a:ext cx="13478648" cy="281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</a:pPr>
            <a:r>
              <a:rPr lang="en-US" sz="40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Astsubay Meslek Yüksekolulu </a:t>
            </a:r>
          </a:p>
          <a:p>
            <a:pPr algn="ctr">
              <a:lnSpc>
                <a:spcPts val="5613"/>
              </a:lnSpc>
            </a:pPr>
            <a:r>
              <a:rPr lang="en-US" sz="40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öğrenci alımında da TYT puanı etkilidir. Bu okul türü için Milli Savunma Üniversitesinin  sınavına da girmek gereklidir.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86421" y="7161114"/>
            <a:ext cx="12949479" cy="267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0"/>
              </a:lnSpc>
              <a:spcBef>
                <a:spcPct val="0"/>
              </a:spcBef>
            </a:pPr>
            <a:r>
              <a:rPr lang="en-US" sz="508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Polis Meslek Yüksekokulunun başvurusunda gerekli olan puanlardan biri TYT ham puandır.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6571" y="369928"/>
            <a:ext cx="8873177" cy="9303462"/>
          </a:xfrm>
          <a:custGeom>
            <a:avLst/>
            <a:gdLst/>
            <a:ahLst/>
            <a:cxnLst/>
            <a:rect l="l" t="t" r="r" b="b"/>
            <a:pathLst>
              <a:path w="8873177" h="9303462">
                <a:moveTo>
                  <a:pt x="0" y="0"/>
                </a:moveTo>
                <a:lnTo>
                  <a:pt x="8873176" y="0"/>
                </a:lnTo>
                <a:lnTo>
                  <a:pt x="8873176" y="9303461"/>
                </a:lnTo>
                <a:lnTo>
                  <a:pt x="0" y="9303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11" y="3269843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39238" y="4236403"/>
            <a:ext cx="9525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4074508" y="1790387"/>
            <a:ext cx="3947431" cy="169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3"/>
              </a:lnSpc>
            </a:pPr>
            <a:r>
              <a:rPr lang="en-US" sz="322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MATEMATIK TESTI </a:t>
            </a:r>
          </a:p>
          <a:p>
            <a:pPr algn="ctr">
              <a:lnSpc>
                <a:spcPts val="4513"/>
              </a:lnSpc>
            </a:pPr>
            <a:r>
              <a:rPr lang="en-US" sz="322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40 SORU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08703" y="6968403"/>
            <a:ext cx="3805382" cy="226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</a:pPr>
            <a:r>
              <a:rPr lang="en-US" sz="317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SOSYAL BILGILER 2 TESTI</a:t>
            </a:r>
          </a:p>
          <a:p>
            <a:pPr algn="ctr">
              <a:lnSpc>
                <a:spcPts val="4450"/>
              </a:lnSpc>
            </a:pPr>
            <a:r>
              <a:rPr lang="en-US" sz="317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40 SORU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75612" y="1929707"/>
            <a:ext cx="4071563" cy="219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10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EDEBIYAT-SOSYAL BILGILER TESTI </a:t>
            </a:r>
          </a:p>
          <a:p>
            <a:pPr algn="ctr">
              <a:lnSpc>
                <a:spcPts val="4350"/>
              </a:lnSpc>
            </a:pPr>
            <a:r>
              <a:rPr lang="en-US" sz="310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40 SORU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95853" y="6968403"/>
            <a:ext cx="4026086" cy="168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FEN BILIMLERI 2 TESTI </a:t>
            </a:r>
          </a:p>
          <a:p>
            <a:pPr algn="ctr">
              <a:lnSpc>
                <a:spcPts val="4434"/>
              </a:lnSpc>
            </a:pPr>
            <a:r>
              <a:rPr lang="en-US" sz="316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40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694617"/>
            <a:ext cx="10130557" cy="197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5"/>
              </a:lnSpc>
            </a:pPr>
            <a:r>
              <a:rPr lang="en-US" sz="5711">
                <a:solidFill>
                  <a:srgbClr val="38B6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AYT(Alan Yeterlilik Testi) Soru Sayıları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38040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264074" y="2974125"/>
            <a:ext cx="7618639" cy="152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r>
              <a:rPr lang="en-US" sz="291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Edebiyat- Sosyal Bilgiler Testi  </a:t>
            </a:r>
          </a:p>
          <a:p>
            <a:pPr algn="ctr">
              <a:lnSpc>
                <a:spcPts val="4085"/>
              </a:lnSpc>
            </a:pPr>
            <a:r>
              <a:rPr lang="en-US" sz="291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24 Edebiyat, 6 Coğrafya ve 1 0 tarih olmak üzere 40 sorudan oluşur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7787" y="4891337"/>
            <a:ext cx="7897826" cy="203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1"/>
              </a:lnSpc>
            </a:pPr>
            <a:r>
              <a:rPr lang="en-US" sz="2943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Sosyal Bilgiler 2 Testi 11 Tarih, 11 Coğrafya, 6 Din Kültürü ve Ahlak Bilgisi, 12 de Felsefe grubu dersleri sorusu olmak üzere 40 sorudan oluşur.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3552" y="7291341"/>
            <a:ext cx="7842848" cy="101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29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Fen Bilimleri 2 Testi  14 Fizik,  13 Kimya, </a:t>
            </a:r>
          </a:p>
          <a:p>
            <a:pPr algn="ctr">
              <a:lnSpc>
                <a:spcPts val="4075"/>
              </a:lnSpc>
            </a:pPr>
            <a:r>
              <a:rPr lang="en-US" sz="29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13 de Biyoloji   olmak üzere 40 sorudan oluşur.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7776" y="8948992"/>
            <a:ext cx="7044070" cy="101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29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Matematik 40 sorudan oluşur ve</a:t>
            </a:r>
          </a:p>
          <a:p>
            <a:pPr algn="ctr">
              <a:lnSpc>
                <a:spcPts val="4075"/>
              </a:lnSpc>
            </a:pPr>
            <a:r>
              <a:rPr lang="en-US" sz="291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Geometri soruları da bu teste dahildir.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5534660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7348491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3841" y="8984670"/>
            <a:ext cx="1032541" cy="997693"/>
          </a:xfrm>
          <a:custGeom>
            <a:avLst/>
            <a:gdLst/>
            <a:ahLst/>
            <a:cxnLst/>
            <a:rect l="l" t="t" r="r" b="b"/>
            <a:pathLst>
              <a:path w="1032541" h="997693">
                <a:moveTo>
                  <a:pt x="0" y="0"/>
                </a:moveTo>
                <a:lnTo>
                  <a:pt x="1032541" y="0"/>
                </a:lnTo>
                <a:lnTo>
                  <a:pt x="1032541" y="997693"/>
                </a:lnTo>
                <a:lnTo>
                  <a:pt x="0" y="99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80849" y="2602631"/>
            <a:ext cx="7678451" cy="5081738"/>
          </a:xfrm>
          <a:custGeom>
            <a:avLst/>
            <a:gdLst/>
            <a:ahLst/>
            <a:cxnLst/>
            <a:rect l="l" t="t" r="r" b="b"/>
            <a:pathLst>
              <a:path w="7678451" h="5081738">
                <a:moveTo>
                  <a:pt x="0" y="0"/>
                </a:moveTo>
                <a:lnTo>
                  <a:pt x="7678451" y="0"/>
                </a:lnTo>
                <a:lnTo>
                  <a:pt x="7678451" y="5081738"/>
                </a:lnTo>
                <a:lnTo>
                  <a:pt x="0" y="5081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854911" y="4127264"/>
            <a:ext cx="6217418" cy="19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  <a:spcBef>
                <a:spcPct val="0"/>
              </a:spcBef>
            </a:pPr>
            <a:r>
              <a:rPr lang="en-US" sz="548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YDT (YABANCI DİL TESTİ) 80 SORU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4638040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61893" y="1167999"/>
            <a:ext cx="6970616" cy="776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4"/>
              </a:lnSpc>
            </a:pPr>
            <a:r>
              <a:rPr lang="en-US" sz="542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YDT(Yabancı Dil Testi 80 sorudan oluşur. İngilizce, Almanca, Fransızca, Rusça ve Arapça’dan bu sınava katılım sağlanabilir.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1133</Words>
  <Application>Microsoft Office PowerPoint</Application>
  <PresentationFormat>Özel</PresentationFormat>
  <Paragraphs>296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8" baseType="lpstr">
      <vt:lpstr>Roboto Bk</vt:lpstr>
      <vt:lpstr>Arimo Bold</vt:lpstr>
      <vt:lpstr>Paytone One</vt:lpstr>
      <vt:lpstr>Arial</vt:lpstr>
      <vt:lpstr>Calibri</vt:lpstr>
      <vt:lpstr>IBM Plex Mono Bold</vt:lpstr>
      <vt:lpstr>Libre Franklin Semi-Bold</vt:lpstr>
      <vt:lpstr>DejaVu Serif Bold</vt:lpstr>
      <vt:lpstr>Peace Sans</vt:lpstr>
      <vt:lpstr>Libre Franklin Medium</vt:lpstr>
      <vt:lpstr>Abril Fatface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Paragraf metniniz</dc:title>
  <dc:creator>Lenovo</dc:creator>
  <cp:lastModifiedBy>Lenovo</cp:lastModifiedBy>
  <cp:revision>8</cp:revision>
  <dcterms:created xsi:type="dcterms:W3CDTF">2006-08-16T00:00:00Z</dcterms:created>
  <dcterms:modified xsi:type="dcterms:W3CDTF">2024-10-10T06:52:08Z</dcterms:modified>
  <dc:identifier>DAGR194PFOo</dc:identifier>
</cp:coreProperties>
</file>